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sldIdLst>
    <p:sldId id="298" r:id="rId2"/>
    <p:sldId id="256" r:id="rId3"/>
    <p:sldId id="257" r:id="rId4"/>
    <p:sldId id="304" r:id="rId5"/>
    <p:sldId id="259" r:id="rId6"/>
    <p:sldId id="258" r:id="rId7"/>
    <p:sldId id="284" r:id="rId8"/>
    <p:sldId id="260" r:id="rId9"/>
    <p:sldId id="285" r:id="rId10"/>
    <p:sldId id="288" r:id="rId11"/>
    <p:sldId id="289" r:id="rId12"/>
    <p:sldId id="305" r:id="rId13"/>
    <p:sldId id="306" r:id="rId14"/>
    <p:sldId id="286" r:id="rId15"/>
    <p:sldId id="287" r:id="rId16"/>
    <p:sldId id="307" r:id="rId17"/>
    <p:sldId id="299" r:id="rId18"/>
    <p:sldId id="279" r:id="rId19"/>
    <p:sldId id="280" r:id="rId20"/>
    <p:sldId id="300" r:id="rId21"/>
    <p:sldId id="292" r:id="rId22"/>
    <p:sldId id="293" r:id="rId23"/>
    <p:sldId id="294" r:id="rId24"/>
    <p:sldId id="295" r:id="rId25"/>
    <p:sldId id="301" r:id="rId26"/>
    <p:sldId id="302" r:id="rId27"/>
    <p:sldId id="303" r:id="rId28"/>
    <p:sldId id="266" r:id="rId29"/>
    <p:sldId id="282" r:id="rId30"/>
    <p:sldId id="265" r:id="rId31"/>
    <p:sldId id="275" r:id="rId32"/>
    <p:sldId id="276" r:id="rId33"/>
    <p:sldId id="268" r:id="rId34"/>
    <p:sldId id="269" r:id="rId35"/>
    <p:sldId id="270" r:id="rId36"/>
    <p:sldId id="272" r:id="rId37"/>
    <p:sldId id="29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E69FC1-3007-4A17-9DCC-7F9C10221CB8}">
          <p14:sldIdLst>
            <p14:sldId id="298"/>
            <p14:sldId id="256"/>
            <p14:sldId id="257"/>
            <p14:sldId id="304"/>
            <p14:sldId id="259"/>
            <p14:sldId id="258"/>
            <p14:sldId id="284"/>
            <p14:sldId id="260"/>
            <p14:sldId id="285"/>
            <p14:sldId id="288"/>
            <p14:sldId id="289"/>
            <p14:sldId id="305"/>
            <p14:sldId id="306"/>
            <p14:sldId id="286"/>
            <p14:sldId id="287"/>
            <p14:sldId id="307"/>
          </p14:sldIdLst>
        </p14:section>
        <p14:section name="Untitled Section" id="{3071A913-E8B6-4218-809F-8758C15D5219}">
          <p14:sldIdLst>
            <p14:sldId id="299"/>
            <p14:sldId id="279"/>
            <p14:sldId id="280"/>
            <p14:sldId id="300"/>
            <p14:sldId id="292"/>
            <p14:sldId id="293"/>
            <p14:sldId id="294"/>
            <p14:sldId id="295"/>
            <p14:sldId id="301"/>
            <p14:sldId id="302"/>
            <p14:sldId id="303"/>
            <p14:sldId id="266"/>
            <p14:sldId id="282"/>
            <p14:sldId id="265"/>
            <p14:sldId id="275"/>
            <p14:sldId id="276"/>
            <p14:sldId id="268"/>
            <p14:sldId id="269"/>
            <p14:sldId id="270"/>
            <p14:sldId id="272"/>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BFC9FA2B-2C05-44DF-8962-C23BF46C2A51}" type="datetimeFigureOut">
              <a:rPr lang="en-IN" smtClean="0"/>
              <a:t>31-07-2023</a:t>
            </a:fld>
            <a:endParaRPr lang="en-IN"/>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E986129-56E8-439E-8876-4353251A104C}"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1177093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C9FA2B-2C05-44DF-8962-C23BF46C2A51}" type="datetimeFigureOut">
              <a:rPr lang="en-IN" smtClean="0"/>
              <a:t>31-07-2023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986129-56E8-439E-8876-4353251A104C}" type="slidenum">
              <a:rPr lang="en-IN" smtClean="0"/>
              <a:t>‹#›</a:t>
            </a:fld>
            <a:endParaRPr lang="en-IN"/>
          </a:p>
        </p:txBody>
      </p:sp>
    </p:spTree>
    <p:extLst>
      <p:ext uri="{BB962C8B-B14F-4D97-AF65-F5344CB8AC3E}">
        <p14:creationId xmlns:p14="http://schemas.microsoft.com/office/powerpoint/2010/main" val="1782118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C9FA2B-2C05-44DF-8962-C23BF46C2A51}" type="datetimeFigureOut">
              <a:rPr lang="en-IN" smtClean="0"/>
              <a:t>31-07-2023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986129-56E8-439E-8876-4353251A104C}" type="slidenum">
              <a:rPr lang="en-IN" smtClean="0"/>
              <a:t>‹#›</a:t>
            </a:fld>
            <a:endParaRPr lang="en-IN"/>
          </a:p>
        </p:txBody>
      </p:sp>
    </p:spTree>
    <p:extLst>
      <p:ext uri="{BB962C8B-B14F-4D97-AF65-F5344CB8AC3E}">
        <p14:creationId xmlns:p14="http://schemas.microsoft.com/office/powerpoint/2010/main" val="243769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C9FA2B-2C05-44DF-8962-C23BF46C2A51}" type="datetimeFigureOut">
              <a:rPr lang="en-IN" smtClean="0"/>
              <a:t>31-07-2023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986129-56E8-439E-8876-4353251A104C}" type="slidenum">
              <a:rPr lang="en-IN" smtClean="0"/>
              <a:t>‹#›</a:t>
            </a:fld>
            <a:endParaRPr lang="en-IN"/>
          </a:p>
        </p:txBody>
      </p:sp>
    </p:spTree>
    <p:extLst>
      <p:ext uri="{BB962C8B-B14F-4D97-AF65-F5344CB8AC3E}">
        <p14:creationId xmlns:p14="http://schemas.microsoft.com/office/powerpoint/2010/main" val="2595012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C9FA2B-2C05-44DF-8962-C23BF46C2A51}" type="datetimeFigureOut">
              <a:rPr lang="en-IN" smtClean="0"/>
              <a:t>31-07-2023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986129-56E8-439E-8876-4353251A104C}"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50518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C9FA2B-2C05-44DF-8962-C23BF46C2A51}" type="datetimeFigureOut">
              <a:rPr lang="en-IN" smtClean="0"/>
              <a:t>31-07-2023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986129-56E8-439E-8876-4353251A104C}" type="slidenum">
              <a:rPr lang="en-IN" smtClean="0"/>
              <a:t>‹#›</a:t>
            </a:fld>
            <a:endParaRPr lang="en-IN"/>
          </a:p>
        </p:txBody>
      </p:sp>
    </p:spTree>
    <p:extLst>
      <p:ext uri="{BB962C8B-B14F-4D97-AF65-F5344CB8AC3E}">
        <p14:creationId xmlns:p14="http://schemas.microsoft.com/office/powerpoint/2010/main" val="200111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C9FA2B-2C05-44DF-8962-C23BF46C2A51}" type="datetimeFigureOut">
              <a:rPr lang="en-IN" smtClean="0"/>
              <a:t>31-07-2023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E986129-56E8-439E-8876-4353251A104C}" type="slidenum">
              <a:rPr lang="en-IN" smtClean="0"/>
              <a:t>‹#›</a:t>
            </a:fld>
            <a:endParaRPr lang="en-IN"/>
          </a:p>
        </p:txBody>
      </p:sp>
    </p:spTree>
    <p:extLst>
      <p:ext uri="{BB962C8B-B14F-4D97-AF65-F5344CB8AC3E}">
        <p14:creationId xmlns:p14="http://schemas.microsoft.com/office/powerpoint/2010/main" val="1942644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C9FA2B-2C05-44DF-8962-C23BF46C2A51}" type="datetimeFigureOut">
              <a:rPr lang="en-IN" smtClean="0"/>
              <a:t>31-07-2023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E986129-56E8-439E-8876-4353251A104C}" type="slidenum">
              <a:rPr lang="en-IN" smtClean="0"/>
              <a:t>‹#›</a:t>
            </a:fld>
            <a:endParaRPr lang="en-IN"/>
          </a:p>
        </p:txBody>
      </p:sp>
    </p:spTree>
    <p:extLst>
      <p:ext uri="{BB962C8B-B14F-4D97-AF65-F5344CB8AC3E}">
        <p14:creationId xmlns:p14="http://schemas.microsoft.com/office/powerpoint/2010/main" val="3280175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C9FA2B-2C05-44DF-8962-C23BF46C2A51}" type="datetimeFigureOut">
              <a:rPr lang="en-IN" smtClean="0"/>
              <a:t>31-07-2023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E986129-56E8-439E-8876-4353251A104C}" type="slidenum">
              <a:rPr lang="en-IN" smtClean="0"/>
              <a:t>‹#›</a:t>
            </a:fld>
            <a:endParaRPr lang="en-IN"/>
          </a:p>
        </p:txBody>
      </p:sp>
    </p:spTree>
    <p:extLst>
      <p:ext uri="{BB962C8B-B14F-4D97-AF65-F5344CB8AC3E}">
        <p14:creationId xmlns:p14="http://schemas.microsoft.com/office/powerpoint/2010/main" val="3403143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C9FA2B-2C05-44DF-8962-C23BF46C2A51}" type="datetimeFigureOut">
              <a:rPr lang="en-IN" smtClean="0"/>
              <a:t>31-07-2023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986129-56E8-439E-8876-4353251A104C}" type="slidenum">
              <a:rPr lang="en-IN" smtClean="0"/>
              <a:t>‹#›</a:t>
            </a:fld>
            <a:endParaRPr lang="en-IN"/>
          </a:p>
        </p:txBody>
      </p:sp>
    </p:spTree>
    <p:extLst>
      <p:ext uri="{BB962C8B-B14F-4D97-AF65-F5344CB8AC3E}">
        <p14:creationId xmlns:p14="http://schemas.microsoft.com/office/powerpoint/2010/main" val="2105223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C9FA2B-2C05-44DF-8962-C23BF46C2A51}" type="datetimeFigureOut">
              <a:rPr lang="en-IN" smtClean="0"/>
              <a:t>31-07-2023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986129-56E8-439E-8876-4353251A104C}" type="slidenum">
              <a:rPr lang="en-IN" smtClean="0"/>
              <a:t>‹#›</a:t>
            </a:fld>
            <a:endParaRPr lang="en-IN"/>
          </a:p>
        </p:txBody>
      </p:sp>
    </p:spTree>
    <p:extLst>
      <p:ext uri="{BB962C8B-B14F-4D97-AF65-F5344CB8AC3E}">
        <p14:creationId xmlns:p14="http://schemas.microsoft.com/office/powerpoint/2010/main" val="140317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BFC9FA2B-2C05-44DF-8962-C23BF46C2A51}" type="datetimeFigureOut">
              <a:rPr lang="en-IN" smtClean="0"/>
              <a:t>31-07-2023</a:t>
            </a:fld>
            <a:endParaRPr lang="en-IN"/>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DE986129-56E8-439E-8876-4353251A104C}" type="slidenum">
              <a:rPr lang="en-IN" smtClean="0"/>
              <a:t>‹#›</a:t>
            </a:fld>
            <a:endParaRPr lang="en-IN"/>
          </a:p>
        </p:txBody>
      </p:sp>
    </p:spTree>
    <p:extLst>
      <p:ext uri="{BB962C8B-B14F-4D97-AF65-F5344CB8AC3E}">
        <p14:creationId xmlns:p14="http://schemas.microsoft.com/office/powerpoint/2010/main" val="52588308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hyperlink" Target="https://leverageedu.com/blog/white-revolut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www.cookingdivamanjusha.com/2017/02/how-to-make-quick-and-easy-butter-at.html" TargetMode="External"/><Relationship Id="rId5" Type="http://schemas.openxmlformats.org/officeDocument/2006/relationships/image" Target="../media/image5.jpg"/><Relationship Id="rId4" Type="http://schemas.openxmlformats.org/officeDocument/2006/relationships/image" Target="../media/image4.png"/><Relationship Id="rId9"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video" Target="../media/media7.mp4"/><Relationship Id="rId2" Type="http://schemas.microsoft.com/office/2007/relationships/media" Target="../media/media7.mp4"/><Relationship Id="rId1" Type="http://schemas.openxmlformats.org/officeDocument/2006/relationships/tags" Target="../tags/tag1.xml"/><Relationship Id="rId5" Type="http://schemas.openxmlformats.org/officeDocument/2006/relationships/image" Target="../media/image32.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video" Target="../media/media8.mp4"/><Relationship Id="rId2" Type="http://schemas.microsoft.com/office/2007/relationships/media" Target="../media/media8.mp4"/><Relationship Id="rId1" Type="http://schemas.openxmlformats.org/officeDocument/2006/relationships/tags" Target="../tags/tag2.xml"/><Relationship Id="rId5" Type="http://schemas.openxmlformats.org/officeDocument/2006/relationships/image" Target="../media/image33.png"/><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7.xml"/><Relationship Id="rId4" Type="http://schemas.openxmlformats.org/officeDocument/2006/relationships/image" Target="../media/image36.jp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www.britannia.co.in/" TargetMode="Externa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s://www.nestle.in/" TargetMode="External"/><Relationship Id="rId5" Type="http://schemas.openxmlformats.org/officeDocument/2006/relationships/hyperlink" Target="https://www.motherdairy.com/Work_With_US"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0480BC-44B9-F703-923E-36679B39DD77}"/>
              </a:ext>
            </a:extLst>
          </p:cNvPr>
          <p:cNvPicPr>
            <a:picLocks noChangeAspect="1"/>
          </p:cNvPicPr>
          <p:nvPr/>
        </p:nvPicPr>
        <p:blipFill>
          <a:blip r:embed="rId4"/>
          <a:stretch>
            <a:fillRect/>
          </a:stretch>
        </p:blipFill>
        <p:spPr>
          <a:xfrm>
            <a:off x="1351280" y="223520"/>
            <a:ext cx="9682479" cy="5577840"/>
          </a:xfrm>
          <a:prstGeom prst="rect">
            <a:avLst/>
          </a:prstGeom>
        </p:spPr>
      </p:pic>
      <p:pic>
        <p:nvPicPr>
          <p:cNvPr id="5" name="Audio 4">
            <a:hlinkClick r:id="" action="ppaction://media"/>
            <a:extLst>
              <a:ext uri="{FF2B5EF4-FFF2-40B4-BE49-F238E27FC236}">
                <a16:creationId xmlns:a16="http://schemas.microsoft.com/office/drawing/2014/main" id="{E16FBF50-496F-8F06-2479-1B3907470C7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895840" y="6419850"/>
            <a:ext cx="1320800" cy="742950"/>
          </a:xfrm>
          <a:prstGeom prst="rect">
            <a:avLst/>
          </a:prstGeom>
        </p:spPr>
      </p:pic>
    </p:spTree>
    <p:extLst>
      <p:ext uri="{BB962C8B-B14F-4D97-AF65-F5344CB8AC3E}">
        <p14:creationId xmlns:p14="http://schemas.microsoft.com/office/powerpoint/2010/main" val="82759934"/>
      </p:ext>
    </p:extLst>
  </p:cSld>
  <p:clrMapOvr>
    <a:masterClrMapping/>
  </p:clrMapOvr>
  <mc:AlternateContent xmlns:mc="http://schemas.openxmlformats.org/markup-compatibility/2006" xmlns:p15="http://schemas.microsoft.com/office/powerpoint/2012/main">
    <mc:Choice Requires="p15">
      <p:transition spd="slow" advTm="15432">
        <p15:prstTrans prst="prestige"/>
      </p:transition>
    </mc:Choice>
    <mc:Fallback xmlns="">
      <p:transition spd="slow" advTm="154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469A-12A9-9736-09BE-E4DC96EBC83F}"/>
              </a:ext>
            </a:extLst>
          </p:cNvPr>
          <p:cNvSpPr>
            <a:spLocks noGrp="1"/>
          </p:cNvSpPr>
          <p:nvPr>
            <p:ph type="title"/>
          </p:nvPr>
        </p:nvSpPr>
        <p:spPr>
          <a:xfrm>
            <a:off x="466059" y="103479"/>
            <a:ext cx="9603275" cy="1049235"/>
          </a:xfrm>
        </p:spPr>
        <p:txBody>
          <a:bodyPr/>
          <a:lstStyle/>
          <a:p>
            <a:r>
              <a:rPr kumimoji="0" lang="en-US" sz="1800" b="1" i="0" u="none" strike="noStrike" kern="1200" cap="all" spc="0" normalizeH="0" baseline="0" noProof="0" dirty="0">
                <a:ln>
                  <a:noFill/>
                </a:ln>
                <a:solidFill>
                  <a:srgbClr val="434343"/>
                </a:solidFill>
                <a:effectLst/>
                <a:highlight>
                  <a:srgbClr val="FFFF00"/>
                </a:highlight>
                <a:uLnTx/>
                <a:uFillTx/>
                <a:latin typeface="Algerian" panose="04020705040A02060702" pitchFamily="82" charset="0"/>
              </a:rPr>
              <a:t>Part 2: SEO &amp; Keyword Research</a:t>
            </a:r>
            <a:br>
              <a:rPr kumimoji="0" lang="en-US" sz="1800" b="0" i="0" u="none" strike="noStrike" kern="1200" cap="all" spc="0" normalizeH="0" baseline="0" noProof="0" dirty="0">
                <a:ln>
                  <a:noFill/>
                </a:ln>
                <a:solidFill>
                  <a:prstClr val="black"/>
                </a:solidFill>
                <a:effectLst/>
                <a:uLnTx/>
                <a:uFillTx/>
                <a:latin typeface="Gill Sans MT" panose="020B0502020104020203"/>
                <a:ea typeface="+mj-ea"/>
                <a:cs typeface="+mj-cs"/>
              </a:rPr>
            </a:br>
            <a:endParaRPr lang="en-IN" dirty="0"/>
          </a:p>
        </p:txBody>
      </p:sp>
      <p:sp>
        <p:nvSpPr>
          <p:cNvPr id="3" name="Content Placeholder 2">
            <a:extLst>
              <a:ext uri="{FF2B5EF4-FFF2-40B4-BE49-F238E27FC236}">
                <a16:creationId xmlns:a16="http://schemas.microsoft.com/office/drawing/2014/main" id="{68D53D42-9601-601F-5651-B1B2043FD27F}"/>
              </a:ext>
            </a:extLst>
          </p:cNvPr>
          <p:cNvSpPr>
            <a:spLocks noGrp="1"/>
          </p:cNvSpPr>
          <p:nvPr>
            <p:ph idx="1"/>
          </p:nvPr>
        </p:nvSpPr>
        <p:spPr>
          <a:xfrm>
            <a:off x="1" y="1152714"/>
            <a:ext cx="11186160" cy="5415280"/>
          </a:xfrm>
        </p:spPr>
        <p:txBody>
          <a:bodyPr/>
          <a:lstStyle/>
          <a:p>
            <a:r>
              <a:rPr lang="en-US" dirty="0"/>
              <a:t>Site-level issues </a:t>
            </a:r>
          </a:p>
          <a:p>
            <a:r>
              <a:rPr lang="en-US" dirty="0"/>
              <a:t> 	WWW and non-WWW 	WWW and non-WWW work as separate websites.</a:t>
            </a:r>
          </a:p>
          <a:p>
            <a:r>
              <a:rPr lang="en-US" dirty="0"/>
              <a:t> 	Content Security Policy 	</a:t>
            </a:r>
            <a:r>
              <a:rPr lang="en-US" dirty="0" err="1"/>
              <a:t>Defence</a:t>
            </a:r>
            <a:r>
              <a:rPr lang="en-US" dirty="0"/>
              <a:t> against cross-site scripting attacks is not implemented</a:t>
            </a:r>
          </a:p>
          <a:p>
            <a:r>
              <a:rPr lang="en-US" dirty="0"/>
              <a:t> 	Strict Transport Security 	Redirect to HTTPS is not implemented in response header</a:t>
            </a:r>
          </a:p>
          <a:p>
            <a:r>
              <a:rPr lang="en-US" dirty="0"/>
              <a:t> 	Robots.txt 	Site has an invalid robots.txt file </a:t>
            </a:r>
          </a:p>
          <a:p>
            <a:r>
              <a:rPr lang="en-US" dirty="0"/>
              <a:t> 	Mobile </a:t>
            </a:r>
            <a:r>
              <a:rPr lang="en-US" dirty="0" err="1"/>
              <a:t>PageSpeed</a:t>
            </a:r>
            <a:r>
              <a:rPr lang="en-US" dirty="0"/>
              <a:t> 	Home page is rated 46 of 100 in Mobile </a:t>
            </a:r>
            <a:r>
              <a:rPr lang="en-US" dirty="0" err="1"/>
              <a:t>PageSpeed</a:t>
            </a:r>
            <a:r>
              <a:rPr lang="en-US" dirty="0"/>
              <a:t> Insights</a:t>
            </a:r>
          </a:p>
          <a:p>
            <a:endParaRPr lang="en-US" dirty="0"/>
          </a:p>
          <a:p>
            <a:endParaRPr lang="en-US" dirty="0"/>
          </a:p>
          <a:p>
            <a:r>
              <a:rPr lang="en-US" dirty="0"/>
              <a:t>The main purpose of an search engine optimization (SEO) audit is to identify strengths, weaknesses, and opportunities for improvement to enhance a website's visibility in search engine results and drive organic traffic.</a:t>
            </a:r>
          </a:p>
          <a:p>
            <a:endParaRPr lang="en-IN" dirty="0"/>
          </a:p>
        </p:txBody>
      </p:sp>
    </p:spTree>
    <p:extLst>
      <p:ext uri="{BB962C8B-B14F-4D97-AF65-F5344CB8AC3E}">
        <p14:creationId xmlns:p14="http://schemas.microsoft.com/office/powerpoint/2010/main" val="524873335"/>
      </p:ext>
    </p:extLst>
  </p:cSld>
  <p:clrMapOvr>
    <a:masterClrMapping/>
  </p:clrMapOvr>
  <mc:AlternateContent xmlns:mc="http://schemas.openxmlformats.org/markup-compatibility/2006" xmlns:p14="http://schemas.microsoft.com/office/powerpoint/2010/main">
    <mc:Choice Requires="p14">
      <p:transition spd="slow" p14:dur="2000" advTm="759"/>
    </mc:Choice>
    <mc:Fallback xmlns="">
      <p:transition spd="slow" advTm="75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FC308F-3690-E188-B74F-43B93E8621CB}"/>
              </a:ext>
            </a:extLst>
          </p:cNvPr>
          <p:cNvSpPr>
            <a:spLocks noGrp="1"/>
          </p:cNvSpPr>
          <p:nvPr>
            <p:ph idx="1"/>
          </p:nvPr>
        </p:nvSpPr>
        <p:spPr>
          <a:xfrm>
            <a:off x="0" y="701040"/>
            <a:ext cx="11572240" cy="4958080"/>
          </a:xfrm>
        </p:spPr>
        <p:txBody>
          <a:bodyPr>
            <a:normAutofit/>
          </a:bodyPr>
          <a:lstStyle/>
          <a:p>
            <a:pPr marL="0" indent="0" algn="l" fontAlgn="auto">
              <a:buNone/>
            </a:pPr>
            <a:r>
              <a:rPr lang="en-IN" b="0" i="0" dirty="0">
                <a:effectLst/>
                <a:latin typeface="inherit"/>
              </a:rPr>
              <a:t>                                                                                                                                            </a:t>
            </a:r>
            <a:endParaRPr lang="en-IN" dirty="0"/>
          </a:p>
        </p:txBody>
      </p:sp>
      <p:pic>
        <p:nvPicPr>
          <p:cNvPr id="5" name="Picture 4">
            <a:extLst>
              <a:ext uri="{FF2B5EF4-FFF2-40B4-BE49-F238E27FC236}">
                <a16:creationId xmlns:a16="http://schemas.microsoft.com/office/drawing/2014/main" id="{AC6D1FD8-44FF-47F1-7EB9-956F80B47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60" y="365760"/>
            <a:ext cx="9353297" cy="5735319"/>
          </a:xfrm>
          <a:prstGeom prst="rect">
            <a:avLst/>
          </a:prstGeom>
        </p:spPr>
      </p:pic>
      <p:sp>
        <p:nvSpPr>
          <p:cNvPr id="9" name="Title 8">
            <a:extLst>
              <a:ext uri="{FF2B5EF4-FFF2-40B4-BE49-F238E27FC236}">
                <a16:creationId xmlns:a16="http://schemas.microsoft.com/office/drawing/2014/main" id="{BAC4DF21-5559-4F61-E4B3-AB0ABDDF2547}"/>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683666552"/>
      </p:ext>
    </p:extLst>
  </p:cSld>
  <p:clrMapOvr>
    <a:masterClrMapping/>
  </p:clrMapOvr>
  <mc:AlternateContent xmlns:mc="http://schemas.openxmlformats.org/markup-compatibility/2006" xmlns:p14="http://schemas.microsoft.com/office/powerpoint/2010/main">
    <mc:Choice Requires="p14">
      <p:transition spd="slow" p14:dur="2000" advTm="6027"/>
    </mc:Choice>
    <mc:Fallback xmlns="">
      <p:transition spd="slow" advTm="602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A03097-8FB4-FD1D-38B3-2D0D24145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95" y="1547371"/>
            <a:ext cx="9131769" cy="4819898"/>
          </a:xfrm>
          <a:prstGeom prst="rect">
            <a:avLst/>
          </a:prstGeom>
        </p:spPr>
      </p:pic>
      <p:sp>
        <p:nvSpPr>
          <p:cNvPr id="4" name="Title 1">
            <a:extLst>
              <a:ext uri="{FF2B5EF4-FFF2-40B4-BE49-F238E27FC236}">
                <a16:creationId xmlns:a16="http://schemas.microsoft.com/office/drawing/2014/main" id="{A019FCE7-ED1C-04A7-7AE1-7A39CC4E24F7}"/>
              </a:ext>
            </a:extLst>
          </p:cNvPr>
          <p:cNvSpPr txBox="1">
            <a:spLocks/>
          </p:cNvSpPr>
          <p:nvPr/>
        </p:nvSpPr>
        <p:spPr>
          <a:xfrm>
            <a:off x="709898" y="601319"/>
            <a:ext cx="9603275" cy="556921"/>
          </a:xfrm>
          <a:prstGeom prst="rect">
            <a:avLst/>
          </a:prstGeom>
        </p:spPr>
        <p:txBody>
          <a:bodyPr>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400">
                <a:solidFill>
                  <a:schemeClr val="bg1"/>
                </a:solidFill>
                <a:highlight>
                  <a:srgbClr val="000000"/>
                </a:highlight>
                <a:latin typeface="Algerian" panose="04020705040A02060702" pitchFamily="82" charset="0"/>
              </a:rPr>
              <a:t>Keyword research</a:t>
            </a:r>
            <a:endParaRPr lang="en-IN" sz="2400" dirty="0">
              <a:solidFill>
                <a:schemeClr val="bg1"/>
              </a:solidFill>
              <a:highlight>
                <a:srgbClr val="000000"/>
              </a:highlight>
              <a:latin typeface="Algerian" panose="04020705040A02060702" pitchFamily="82" charset="0"/>
            </a:endParaRPr>
          </a:p>
        </p:txBody>
      </p:sp>
    </p:spTree>
    <p:extLst>
      <p:ext uri="{BB962C8B-B14F-4D97-AF65-F5344CB8AC3E}">
        <p14:creationId xmlns:p14="http://schemas.microsoft.com/office/powerpoint/2010/main" val="2936445713"/>
      </p:ext>
    </p:extLst>
  </p:cSld>
  <p:clrMapOvr>
    <a:masterClrMapping/>
  </p:clrMapOvr>
  <mc:AlternateContent xmlns:mc="http://schemas.openxmlformats.org/markup-compatibility/2006" xmlns:p14="http://schemas.microsoft.com/office/powerpoint/2010/main">
    <mc:Choice Requires="p14">
      <p:transition spd="slow" p14:dur="2000" advTm="1261"/>
    </mc:Choice>
    <mc:Fallback xmlns="">
      <p:transition spd="slow" advTm="126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9B554D-1E6A-377B-87F4-C4254200C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 y="162560"/>
            <a:ext cx="8229600" cy="2865120"/>
          </a:xfrm>
          <a:prstGeom prst="rect">
            <a:avLst/>
          </a:prstGeom>
        </p:spPr>
      </p:pic>
      <p:pic>
        <p:nvPicPr>
          <p:cNvPr id="6" name="Picture 5">
            <a:extLst>
              <a:ext uri="{FF2B5EF4-FFF2-40B4-BE49-F238E27FC236}">
                <a16:creationId xmlns:a16="http://schemas.microsoft.com/office/drawing/2014/main" id="{59D4B26C-B073-D158-056A-B793480767A3}"/>
              </a:ext>
            </a:extLst>
          </p:cNvPr>
          <p:cNvPicPr>
            <a:picLocks noChangeAspect="1"/>
          </p:cNvPicPr>
          <p:nvPr/>
        </p:nvPicPr>
        <p:blipFill>
          <a:blip r:embed="rId3"/>
          <a:stretch>
            <a:fillRect/>
          </a:stretch>
        </p:blipFill>
        <p:spPr>
          <a:xfrm>
            <a:off x="4348480" y="3119120"/>
            <a:ext cx="6573520" cy="3576320"/>
          </a:xfrm>
          <a:prstGeom prst="rect">
            <a:avLst/>
          </a:prstGeom>
        </p:spPr>
      </p:pic>
    </p:spTree>
    <p:extLst>
      <p:ext uri="{BB962C8B-B14F-4D97-AF65-F5344CB8AC3E}">
        <p14:creationId xmlns:p14="http://schemas.microsoft.com/office/powerpoint/2010/main" val="3503637130"/>
      </p:ext>
    </p:extLst>
  </p:cSld>
  <p:clrMapOvr>
    <a:masterClrMapping/>
  </p:clrMapOvr>
  <mc:AlternateContent xmlns:mc="http://schemas.openxmlformats.org/markup-compatibility/2006" xmlns:p14="http://schemas.microsoft.com/office/powerpoint/2010/main">
    <mc:Choice Requires="p14">
      <p:transition spd="slow" p14:dur="2000" advTm="1847"/>
    </mc:Choice>
    <mc:Fallback xmlns="">
      <p:transition spd="slow" advTm="184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3F3ACC-4D0B-80E5-43FF-652AC0F6EDA1}"/>
              </a:ext>
            </a:extLst>
          </p:cNvPr>
          <p:cNvSpPr txBox="1"/>
          <p:nvPr/>
        </p:nvSpPr>
        <p:spPr>
          <a:xfrm>
            <a:off x="3253740" y="381020"/>
            <a:ext cx="6101080" cy="523220"/>
          </a:xfrm>
          <a:prstGeom prst="rect">
            <a:avLst/>
          </a:prstGeom>
          <a:noFill/>
        </p:spPr>
        <p:txBody>
          <a:bodyPr wrap="square">
            <a:spAutoFit/>
          </a:bodyPr>
          <a:lstStyle/>
          <a:p>
            <a:r>
              <a:rPr lang="en-IN" sz="2800" b="0" i="0" dirty="0">
                <a:solidFill>
                  <a:srgbClr val="FF0000"/>
                </a:solidFill>
                <a:effectLst/>
                <a:latin typeface="Algerian" panose="04020705040A02060702" pitchFamily="82" charset="0"/>
              </a:rPr>
              <a:t>COMPETITORS KEYWORD RESEARCH</a:t>
            </a:r>
            <a:endParaRPr lang="en-IN" sz="2800" dirty="0">
              <a:solidFill>
                <a:srgbClr val="FF0000"/>
              </a:solidFill>
              <a:latin typeface="Algerian" panose="04020705040A02060702" pitchFamily="82" charset="0"/>
            </a:endParaRPr>
          </a:p>
        </p:txBody>
      </p:sp>
      <p:pic>
        <p:nvPicPr>
          <p:cNvPr id="11" name="Picture 10">
            <a:extLst>
              <a:ext uri="{FF2B5EF4-FFF2-40B4-BE49-F238E27FC236}">
                <a16:creationId xmlns:a16="http://schemas.microsoft.com/office/drawing/2014/main" id="{26337BF3-C104-EC36-586A-8565448A0C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1" y="999222"/>
            <a:ext cx="10048240" cy="5213618"/>
          </a:xfrm>
          <a:prstGeom prst="rect">
            <a:avLst/>
          </a:prstGeom>
        </p:spPr>
      </p:pic>
    </p:spTree>
    <p:extLst>
      <p:ext uri="{BB962C8B-B14F-4D97-AF65-F5344CB8AC3E}">
        <p14:creationId xmlns:p14="http://schemas.microsoft.com/office/powerpoint/2010/main" val="653827959"/>
      </p:ext>
    </p:extLst>
  </p:cSld>
  <p:clrMapOvr>
    <a:masterClrMapping/>
  </p:clrMapOvr>
  <mc:AlternateContent xmlns:mc="http://schemas.openxmlformats.org/markup-compatibility/2006" xmlns:p14="http://schemas.microsoft.com/office/powerpoint/2010/main">
    <mc:Choice Requires="p14">
      <p:transition spd="slow" p14:dur="2000" advTm="15521"/>
    </mc:Choice>
    <mc:Fallback xmlns="">
      <p:transition spd="slow" advTm="1552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28227C-2334-C00F-DAAE-ABAE31F3859D}"/>
              </a:ext>
            </a:extLst>
          </p:cNvPr>
          <p:cNvPicPr>
            <a:picLocks noChangeAspect="1"/>
          </p:cNvPicPr>
          <p:nvPr/>
        </p:nvPicPr>
        <p:blipFill>
          <a:blip r:embed="rId2"/>
          <a:stretch>
            <a:fillRect/>
          </a:stretch>
        </p:blipFill>
        <p:spPr>
          <a:xfrm>
            <a:off x="172720" y="1176723"/>
            <a:ext cx="10952480" cy="4737003"/>
          </a:xfrm>
          <a:prstGeom prst="rect">
            <a:avLst/>
          </a:prstGeom>
        </p:spPr>
      </p:pic>
      <p:sp>
        <p:nvSpPr>
          <p:cNvPr id="4" name="TextBox 3">
            <a:extLst>
              <a:ext uri="{FF2B5EF4-FFF2-40B4-BE49-F238E27FC236}">
                <a16:creationId xmlns:a16="http://schemas.microsoft.com/office/drawing/2014/main" id="{EF1778CB-E925-9BB8-4E91-1E28ACCB1800}"/>
              </a:ext>
            </a:extLst>
          </p:cNvPr>
          <p:cNvSpPr txBox="1"/>
          <p:nvPr/>
        </p:nvSpPr>
        <p:spPr>
          <a:xfrm>
            <a:off x="3444240" y="134152"/>
            <a:ext cx="5737860" cy="646331"/>
          </a:xfrm>
          <a:prstGeom prst="rect">
            <a:avLst/>
          </a:prstGeom>
          <a:noFill/>
        </p:spPr>
        <p:txBody>
          <a:bodyPr wrap="square">
            <a:spAutoFit/>
          </a:bodyPr>
          <a:lstStyle/>
          <a:p>
            <a:r>
              <a:rPr lang="en-IN" sz="3600" dirty="0"/>
              <a:t> </a:t>
            </a:r>
            <a:r>
              <a:rPr lang="en-IN" sz="2800" dirty="0">
                <a:latin typeface="Algerian" panose="04020705040A02060702" pitchFamily="82" charset="0"/>
              </a:rPr>
              <a:t>traffic on the website </a:t>
            </a:r>
          </a:p>
        </p:txBody>
      </p:sp>
    </p:spTree>
    <p:extLst>
      <p:ext uri="{BB962C8B-B14F-4D97-AF65-F5344CB8AC3E}">
        <p14:creationId xmlns:p14="http://schemas.microsoft.com/office/powerpoint/2010/main" val="4046064884"/>
      </p:ext>
    </p:extLst>
  </p:cSld>
  <p:clrMapOvr>
    <a:masterClrMapping/>
  </p:clrMapOvr>
  <mc:AlternateContent xmlns:mc="http://schemas.openxmlformats.org/markup-compatibility/2006" xmlns:p14="http://schemas.microsoft.com/office/powerpoint/2010/main">
    <mc:Choice Requires="p14">
      <p:transition spd="slow" p14:dur="2000" advTm="5944"/>
    </mc:Choice>
    <mc:Fallback xmlns="">
      <p:transition spd="slow" advTm="594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1FA00F-AB98-5821-1B19-DC28D5AF7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680" y="91440"/>
            <a:ext cx="10800080" cy="6685280"/>
          </a:xfrm>
          <a:prstGeom prst="rect">
            <a:avLst/>
          </a:prstGeom>
        </p:spPr>
      </p:pic>
    </p:spTree>
    <p:extLst>
      <p:ext uri="{BB962C8B-B14F-4D97-AF65-F5344CB8AC3E}">
        <p14:creationId xmlns:p14="http://schemas.microsoft.com/office/powerpoint/2010/main" val="4124487125"/>
      </p:ext>
    </p:extLst>
  </p:cSld>
  <p:clrMapOvr>
    <a:masterClrMapping/>
  </p:clrMapOvr>
  <mc:AlternateContent xmlns:mc="http://schemas.openxmlformats.org/markup-compatibility/2006" xmlns:p14="http://schemas.microsoft.com/office/powerpoint/2010/main">
    <mc:Choice Requires="p14">
      <p:transition spd="slow" p14:dur="2000" advTm="8432"/>
    </mc:Choice>
    <mc:Fallback xmlns="">
      <p:transition spd="slow" advTm="843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AB582-0218-613A-E239-64489E04E226}"/>
              </a:ext>
            </a:extLst>
          </p:cNvPr>
          <p:cNvSpPr>
            <a:spLocks noGrp="1"/>
          </p:cNvSpPr>
          <p:nvPr>
            <p:ph type="title"/>
          </p:nvPr>
        </p:nvSpPr>
        <p:spPr>
          <a:xfrm>
            <a:off x="140939" y="93319"/>
            <a:ext cx="9603275" cy="723533"/>
          </a:xfrm>
        </p:spPr>
        <p:txBody>
          <a:bodyPr>
            <a:normAutofit/>
          </a:bodyPr>
          <a:lstStyle/>
          <a:p>
            <a:r>
              <a:rPr lang="en-US" dirty="0">
                <a:latin typeface="Algerian" panose="04020705040A02060702" pitchFamily="82" charset="0"/>
              </a:rPr>
              <a:t>LET’S HAVE A INTERACTIVE QUIZZ</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80AB76B1-6DC4-F452-5D97-B9BC940C1405}"/>
              </a:ext>
            </a:extLst>
          </p:cNvPr>
          <p:cNvSpPr>
            <a:spLocks noGrp="1"/>
          </p:cNvSpPr>
          <p:nvPr>
            <p:ph idx="1"/>
          </p:nvPr>
        </p:nvSpPr>
        <p:spPr>
          <a:xfrm>
            <a:off x="140939" y="816852"/>
            <a:ext cx="11910122" cy="5167388"/>
          </a:xfrm>
        </p:spPr>
        <p:txBody>
          <a:bodyPr>
            <a:normAutofit fontScale="85000" lnSpcReduction="20000"/>
          </a:bodyPr>
          <a:lstStyle/>
          <a:p>
            <a:r>
              <a:rPr lang="en-US" dirty="0"/>
              <a:t>When was </a:t>
            </a:r>
            <a:r>
              <a:rPr lang="en-US" dirty="0" err="1"/>
              <a:t>amul</a:t>
            </a:r>
            <a:r>
              <a:rPr lang="en-US" dirty="0"/>
              <a:t> founded ?</a:t>
            </a:r>
          </a:p>
          <a:p>
            <a:r>
              <a:rPr lang="en-US" dirty="0"/>
              <a:t>a)1981 b)1946 c)1953 d)1986 </a:t>
            </a:r>
          </a:p>
          <a:p>
            <a:r>
              <a:rPr lang="en-US" dirty="0"/>
              <a:t>What is the first product of </a:t>
            </a:r>
            <a:r>
              <a:rPr lang="en-US" dirty="0" err="1"/>
              <a:t>amul</a:t>
            </a:r>
            <a:r>
              <a:rPr lang="en-US" dirty="0"/>
              <a:t>?</a:t>
            </a:r>
          </a:p>
          <a:p>
            <a:r>
              <a:rPr lang="en-US" dirty="0"/>
              <a:t>a )milk powder b)ice cream c)cheese d) chocolate </a:t>
            </a:r>
          </a:p>
          <a:p>
            <a:r>
              <a:rPr lang="en-US" dirty="0"/>
              <a:t>Who is the CEO of </a:t>
            </a:r>
            <a:r>
              <a:rPr lang="en-US" dirty="0" err="1"/>
              <a:t>amul</a:t>
            </a:r>
            <a:r>
              <a:rPr lang="en-US" dirty="0"/>
              <a:t> ?</a:t>
            </a:r>
          </a:p>
          <a:p>
            <a:r>
              <a:rPr lang="en-US" dirty="0"/>
              <a:t>a)</a:t>
            </a:r>
            <a:r>
              <a:rPr lang="en-US" dirty="0" err="1"/>
              <a:t>alisha</a:t>
            </a:r>
            <a:r>
              <a:rPr lang="en-US" dirty="0"/>
              <a:t> </a:t>
            </a:r>
            <a:r>
              <a:rPr lang="en-US" dirty="0" err="1"/>
              <a:t>chauhan</a:t>
            </a:r>
            <a:r>
              <a:rPr lang="en-US" dirty="0"/>
              <a:t> b)</a:t>
            </a:r>
            <a:r>
              <a:rPr lang="en-US" dirty="0" err="1"/>
              <a:t>nadia</a:t>
            </a:r>
            <a:r>
              <a:rPr lang="en-US" dirty="0"/>
              <a:t> </a:t>
            </a:r>
            <a:r>
              <a:rPr lang="en-US" dirty="0" err="1"/>
              <a:t>chauhan</a:t>
            </a:r>
            <a:r>
              <a:rPr lang="en-US" dirty="0"/>
              <a:t> c)</a:t>
            </a:r>
            <a:r>
              <a:rPr lang="en-US" dirty="0" err="1"/>
              <a:t>tarun</a:t>
            </a:r>
            <a:r>
              <a:rPr lang="en-US" dirty="0"/>
              <a:t> </a:t>
            </a:r>
            <a:r>
              <a:rPr lang="en-US" dirty="0" err="1"/>
              <a:t>bhatia</a:t>
            </a:r>
            <a:r>
              <a:rPr lang="en-US" dirty="0"/>
              <a:t> d) </a:t>
            </a:r>
            <a:r>
              <a:rPr lang="en-US" dirty="0" err="1"/>
              <a:t>schauna</a:t>
            </a:r>
            <a:r>
              <a:rPr lang="en-US" dirty="0"/>
              <a:t> </a:t>
            </a:r>
          </a:p>
          <a:p>
            <a:r>
              <a:rPr lang="en-US" dirty="0"/>
              <a:t>Where is the headquarters of Amul?</a:t>
            </a:r>
          </a:p>
          <a:p>
            <a:r>
              <a:rPr lang="en-US" dirty="0"/>
              <a:t>a)</a:t>
            </a:r>
            <a:r>
              <a:rPr lang="en-US" dirty="0" err="1"/>
              <a:t>mumbai</a:t>
            </a:r>
            <a:r>
              <a:rPr lang="en-US" dirty="0"/>
              <a:t> b)</a:t>
            </a:r>
            <a:r>
              <a:rPr lang="en-US" dirty="0" err="1"/>
              <a:t>hyderabad</a:t>
            </a:r>
            <a:r>
              <a:rPr lang="en-US" dirty="0"/>
              <a:t> c)</a:t>
            </a:r>
            <a:r>
              <a:rPr lang="en-US" dirty="0" err="1"/>
              <a:t>kolkata</a:t>
            </a:r>
            <a:r>
              <a:rPr lang="en-US" dirty="0"/>
              <a:t> d)</a:t>
            </a:r>
            <a:r>
              <a:rPr lang="en-US" dirty="0" err="1"/>
              <a:t>gujarat</a:t>
            </a:r>
            <a:r>
              <a:rPr lang="en-US" dirty="0"/>
              <a:t> </a:t>
            </a:r>
          </a:p>
          <a:p>
            <a:r>
              <a:rPr lang="en-US" dirty="0"/>
              <a:t>What is the new product of </a:t>
            </a:r>
            <a:r>
              <a:rPr lang="en-US" dirty="0" err="1"/>
              <a:t>amul</a:t>
            </a:r>
            <a:r>
              <a:rPr lang="en-US" dirty="0"/>
              <a:t>?</a:t>
            </a:r>
          </a:p>
          <a:p>
            <a:r>
              <a:rPr lang="en-US" dirty="0"/>
              <a:t>a)honey b)butter c)shakes d)drinks </a:t>
            </a:r>
          </a:p>
          <a:p>
            <a:r>
              <a:rPr lang="en-US" dirty="0"/>
              <a:t>How many </a:t>
            </a:r>
            <a:r>
              <a:rPr lang="en-US" dirty="0" err="1"/>
              <a:t>flavours</a:t>
            </a:r>
            <a:r>
              <a:rPr lang="en-US" dirty="0"/>
              <a:t> available in </a:t>
            </a:r>
            <a:r>
              <a:rPr lang="en-US" dirty="0" err="1"/>
              <a:t>amul</a:t>
            </a:r>
            <a:r>
              <a:rPr lang="en-US" dirty="0"/>
              <a:t> smoothies ?</a:t>
            </a:r>
          </a:p>
          <a:p>
            <a:r>
              <a:rPr lang="en-US" dirty="0"/>
              <a:t>a)2 b)4 c)6 d)5</a:t>
            </a:r>
          </a:p>
          <a:p>
            <a:r>
              <a:rPr lang="en-US" dirty="0"/>
              <a:t>Which is not </a:t>
            </a:r>
            <a:r>
              <a:rPr lang="en-US" dirty="0" err="1"/>
              <a:t>amul</a:t>
            </a:r>
            <a:r>
              <a:rPr lang="en-US" dirty="0"/>
              <a:t> product?</a:t>
            </a:r>
          </a:p>
          <a:p>
            <a:r>
              <a:rPr lang="en-US" dirty="0"/>
              <a:t>a)ice cream b)magnum c)milk d)cookies</a:t>
            </a:r>
            <a:endParaRPr lang="en-IN" dirty="0"/>
          </a:p>
        </p:txBody>
      </p:sp>
    </p:spTree>
    <p:extLst>
      <p:ext uri="{BB962C8B-B14F-4D97-AF65-F5344CB8AC3E}">
        <p14:creationId xmlns:p14="http://schemas.microsoft.com/office/powerpoint/2010/main" val="3929385883"/>
      </p:ext>
    </p:extLst>
  </p:cSld>
  <p:clrMapOvr>
    <a:masterClrMapping/>
  </p:clrMapOvr>
  <mc:AlternateContent xmlns:mc="http://schemas.openxmlformats.org/markup-compatibility/2006" xmlns:p14="http://schemas.microsoft.com/office/powerpoint/2010/main">
    <mc:Choice Requires="p14">
      <p:transition spd="slow" p14:dur="2000" advTm="11108"/>
    </mc:Choice>
    <mc:Fallback xmlns="">
      <p:transition spd="slow" advTm="1110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69B6A-E06A-5A57-FFC3-17A1FC5B3E18}"/>
              </a:ext>
            </a:extLst>
          </p:cNvPr>
          <p:cNvSpPr>
            <a:spLocks noGrp="1"/>
          </p:cNvSpPr>
          <p:nvPr>
            <p:ph type="title"/>
          </p:nvPr>
        </p:nvSpPr>
        <p:spPr>
          <a:xfrm>
            <a:off x="923259" y="0"/>
            <a:ext cx="9603275" cy="1049235"/>
          </a:xfrm>
        </p:spPr>
        <p:txBody>
          <a:bodyPr>
            <a:normAutofit/>
          </a:bodyPr>
          <a:lstStyle/>
          <a:p>
            <a:r>
              <a:rPr lang="en-US" sz="6000" dirty="0">
                <a:latin typeface="Algerian" panose="04020705040A02060702" pitchFamily="82" charset="0"/>
              </a:rPr>
              <a:t>Blog PAGE</a:t>
            </a:r>
            <a:endParaRPr lang="en-IN" sz="6000" dirty="0">
              <a:latin typeface="Algerian" panose="04020705040A02060702" pitchFamily="82" charset="0"/>
            </a:endParaRPr>
          </a:p>
        </p:txBody>
      </p:sp>
      <p:pic>
        <p:nvPicPr>
          <p:cNvPr id="5" name="Content Placeholder 4">
            <a:extLst>
              <a:ext uri="{FF2B5EF4-FFF2-40B4-BE49-F238E27FC236}">
                <a16:creationId xmlns:a16="http://schemas.microsoft.com/office/drawing/2014/main" id="{66A01295-D19F-25AD-CA3F-DD3DE2E141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12017" y="1955800"/>
            <a:ext cx="2116384" cy="3463357"/>
          </a:xfrm>
          <a:noFill/>
          <a:ln>
            <a:solidFill>
              <a:schemeClr val="bg1"/>
            </a:solidFill>
          </a:ln>
          <a:effectLst>
            <a:outerShdw dist="50800" dir="5400000" sx="18000" sy="18000" algn="ctr" rotWithShape="0">
              <a:schemeClr val="bg1">
                <a:alpha val="0"/>
              </a:schemeClr>
            </a:outerShdw>
          </a:effectLst>
        </p:spPr>
      </p:pic>
      <p:sp>
        <p:nvSpPr>
          <p:cNvPr id="7" name="TextBox 6">
            <a:extLst>
              <a:ext uri="{FF2B5EF4-FFF2-40B4-BE49-F238E27FC236}">
                <a16:creationId xmlns:a16="http://schemas.microsoft.com/office/drawing/2014/main" id="{BF5B4875-902E-A85B-A9DE-66AD6B70D408}"/>
              </a:ext>
            </a:extLst>
          </p:cNvPr>
          <p:cNvSpPr txBox="1"/>
          <p:nvPr/>
        </p:nvSpPr>
        <p:spPr>
          <a:xfrm>
            <a:off x="2522238" y="1960880"/>
            <a:ext cx="6405316" cy="4247317"/>
          </a:xfrm>
          <a:prstGeom prst="rect">
            <a:avLst/>
          </a:prstGeom>
          <a:noFill/>
        </p:spPr>
        <p:txBody>
          <a:bodyPr wrap="square">
            <a:spAutoFit/>
          </a:bodyPr>
          <a:lstStyle/>
          <a:p>
            <a:r>
              <a:rPr lang="en-US" dirty="0"/>
              <a:t>Amul - "The champion's </a:t>
            </a:r>
            <a:r>
              <a:rPr lang="en-US" dirty="0" err="1"/>
              <a:t>choice"July</a:t>
            </a:r>
            <a:r>
              <a:rPr lang="en-US" dirty="0"/>
              <a:t> 20, 2023Amul – </a:t>
            </a:r>
          </a:p>
          <a:p>
            <a:r>
              <a:rPr lang="en-US" dirty="0"/>
              <a:t>"The champion's choice"       Feature sports stars and athletes fueling their performance with Amul products, emphasizing the importance of nutrition and taste for a winning edge. Here are some products:</a:t>
            </a:r>
          </a:p>
          <a:p>
            <a:r>
              <a:rPr lang="en-US" dirty="0"/>
              <a:t>1.milk - The nutritional profile of Amul milk  is identical to that of fresh milk extract from the diaries, which means that it is an excellent source f vitamins A and D, calcium, and protein</a:t>
            </a:r>
          </a:p>
          <a:p>
            <a:r>
              <a:rPr lang="en-US" dirty="0"/>
              <a:t>.2.dark chocolate - Amul dark chocolate with 99% cocoa is considered the best and the healthiest chocolate bar for its numerous benefits.        These foods contain carbohydrate and protein for recovery, plus other nutrients to help keep a athlete's diet healthy and well balanced.</a:t>
            </a:r>
            <a:endParaRPr lang="en-IN" dirty="0"/>
          </a:p>
        </p:txBody>
      </p:sp>
      <p:pic>
        <p:nvPicPr>
          <p:cNvPr id="9" name="Picture 8">
            <a:extLst>
              <a:ext uri="{FF2B5EF4-FFF2-40B4-BE49-F238E27FC236}">
                <a16:creationId xmlns:a16="http://schemas.microsoft.com/office/drawing/2014/main" id="{5858D80A-5F56-8257-27C2-C26F36E527FE}"/>
              </a:ext>
            </a:extLst>
          </p:cNvPr>
          <p:cNvPicPr>
            <a:picLocks noChangeAspect="1"/>
          </p:cNvPicPr>
          <p:nvPr/>
        </p:nvPicPr>
        <p:blipFill>
          <a:blip r:embed="rId3"/>
          <a:stretch>
            <a:fillRect/>
          </a:stretch>
        </p:blipFill>
        <p:spPr>
          <a:xfrm>
            <a:off x="0" y="1518920"/>
            <a:ext cx="1960880" cy="3571240"/>
          </a:xfrm>
          <a:prstGeom prst="rect">
            <a:avLst/>
          </a:prstGeom>
          <a:pattFill prst="pct50">
            <a:fgClr>
              <a:schemeClr val="bg1"/>
            </a:fgClr>
            <a:bgClr>
              <a:schemeClr val="bg1"/>
            </a:bgClr>
          </a:pattFill>
        </p:spPr>
      </p:pic>
    </p:spTree>
    <p:extLst>
      <p:ext uri="{BB962C8B-B14F-4D97-AF65-F5344CB8AC3E}">
        <p14:creationId xmlns:p14="http://schemas.microsoft.com/office/powerpoint/2010/main" val="565848051"/>
      </p:ext>
    </p:extLst>
  </p:cSld>
  <p:clrMapOvr>
    <a:masterClrMapping/>
  </p:clrMapOvr>
  <mc:AlternateContent xmlns:mc="http://schemas.openxmlformats.org/markup-compatibility/2006" xmlns:p14="http://schemas.microsoft.com/office/powerpoint/2010/main">
    <mc:Choice Requires="p14">
      <p:transition spd="slow" p14:dur="2000" advTm="8004"/>
    </mc:Choice>
    <mc:Fallback xmlns="">
      <p:transition spd="slow" advTm="800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75A2F-6E05-4AD0-F035-8D59AB47E26A}"/>
              </a:ext>
            </a:extLst>
          </p:cNvPr>
          <p:cNvSpPr>
            <a:spLocks noGrp="1"/>
          </p:cNvSpPr>
          <p:nvPr>
            <p:ph type="title"/>
          </p:nvPr>
        </p:nvSpPr>
        <p:spPr>
          <a:xfrm>
            <a:off x="801339" y="72999"/>
            <a:ext cx="9603275" cy="1049235"/>
          </a:xfrm>
        </p:spPr>
        <p:txBody>
          <a:bodyPr/>
          <a:lstStyle/>
          <a:p>
            <a:r>
              <a:rPr lang="en-US" dirty="0">
                <a:latin typeface="Algerian" panose="04020705040A02060702" pitchFamily="82" charset="0"/>
              </a:rPr>
              <a:t>Blog [continuation]</a:t>
            </a:r>
            <a:endParaRPr lang="en-IN" dirty="0">
              <a:latin typeface="Algerian" panose="04020705040A02060702" pitchFamily="82" charset="0"/>
            </a:endParaRPr>
          </a:p>
        </p:txBody>
      </p:sp>
      <p:pic>
        <p:nvPicPr>
          <p:cNvPr id="5" name="Content Placeholder 4">
            <a:extLst>
              <a:ext uri="{FF2B5EF4-FFF2-40B4-BE49-F238E27FC236}">
                <a16:creationId xmlns:a16="http://schemas.microsoft.com/office/drawing/2014/main" id="{2859A768-05D4-F7BC-D725-F32D861827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49103" y="4244870"/>
            <a:ext cx="2559182" cy="2540131"/>
          </a:xfrm>
        </p:spPr>
      </p:pic>
      <p:sp>
        <p:nvSpPr>
          <p:cNvPr id="7" name="TextBox 6">
            <a:extLst>
              <a:ext uri="{FF2B5EF4-FFF2-40B4-BE49-F238E27FC236}">
                <a16:creationId xmlns:a16="http://schemas.microsoft.com/office/drawing/2014/main" id="{300AD392-FFB5-B84F-3E90-F84323323AAE}"/>
              </a:ext>
            </a:extLst>
          </p:cNvPr>
          <p:cNvSpPr txBox="1"/>
          <p:nvPr/>
        </p:nvSpPr>
        <p:spPr>
          <a:xfrm>
            <a:off x="3267783" y="2281257"/>
            <a:ext cx="6101080" cy="2585323"/>
          </a:xfrm>
          <a:prstGeom prst="rect">
            <a:avLst/>
          </a:prstGeom>
          <a:noFill/>
        </p:spPr>
        <p:txBody>
          <a:bodyPr wrap="square">
            <a:spAutoFit/>
          </a:bodyPr>
          <a:lstStyle/>
          <a:p>
            <a:r>
              <a:rPr lang="en-US" dirty="0"/>
              <a:t>3.butter - Butter is also high in conjugated linoleic acid (CLA), a fatty acid that helps your muscles repair after strenuous exercise.</a:t>
            </a:r>
          </a:p>
          <a:p>
            <a:endParaRPr lang="en-US" dirty="0"/>
          </a:p>
          <a:p>
            <a:r>
              <a:rPr lang="en-US" dirty="0"/>
              <a:t>4.ice Cream - once the components of the ice cream start to break down, the cooling effect is diminished. The milk fat and sugar produce heat in the body and when the temperature outside is high, this extra heat will not keep us cool but instead have the opposite effect.”</a:t>
            </a:r>
            <a:endParaRPr lang="en-IN" dirty="0"/>
          </a:p>
        </p:txBody>
      </p:sp>
      <p:pic>
        <p:nvPicPr>
          <p:cNvPr id="9" name="Picture 8">
            <a:extLst>
              <a:ext uri="{FF2B5EF4-FFF2-40B4-BE49-F238E27FC236}">
                <a16:creationId xmlns:a16="http://schemas.microsoft.com/office/drawing/2014/main" id="{894F9216-E143-845C-4726-054DB9678608}"/>
              </a:ext>
            </a:extLst>
          </p:cNvPr>
          <p:cNvPicPr>
            <a:picLocks noChangeAspect="1"/>
          </p:cNvPicPr>
          <p:nvPr/>
        </p:nvPicPr>
        <p:blipFill>
          <a:blip r:embed="rId3"/>
          <a:stretch>
            <a:fillRect/>
          </a:stretch>
        </p:blipFill>
        <p:spPr>
          <a:xfrm>
            <a:off x="71120" y="995616"/>
            <a:ext cx="3045460" cy="3373184"/>
          </a:xfrm>
          <a:prstGeom prst="rect">
            <a:avLst/>
          </a:prstGeom>
        </p:spPr>
      </p:pic>
    </p:spTree>
    <p:extLst>
      <p:ext uri="{BB962C8B-B14F-4D97-AF65-F5344CB8AC3E}">
        <p14:creationId xmlns:p14="http://schemas.microsoft.com/office/powerpoint/2010/main" val="1277562626"/>
      </p:ext>
    </p:extLst>
  </p:cSld>
  <p:clrMapOvr>
    <a:masterClrMapping/>
  </p:clrMapOvr>
  <mc:AlternateContent xmlns:mc="http://schemas.openxmlformats.org/markup-compatibility/2006" xmlns:p14="http://schemas.microsoft.com/office/powerpoint/2010/main">
    <mc:Choice Requires="p14">
      <p:transition spd="slow" p14:dur="2000" advTm="2576"/>
    </mc:Choice>
    <mc:Fallback xmlns="">
      <p:transition spd="slow" advTm="257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B1D58-5227-E366-EE48-89F6E9CE8101}"/>
              </a:ext>
            </a:extLst>
          </p:cNvPr>
          <p:cNvSpPr>
            <a:spLocks noGrp="1"/>
          </p:cNvSpPr>
          <p:nvPr>
            <p:ph type="ctrTitle"/>
          </p:nvPr>
        </p:nvSpPr>
        <p:spPr>
          <a:xfrm>
            <a:off x="405327" y="68419"/>
            <a:ext cx="9947713" cy="2278541"/>
          </a:xfrm>
        </p:spPr>
        <p:txBody>
          <a:bodyPr>
            <a:normAutofit fontScale="90000"/>
          </a:bodyPr>
          <a:lstStyle/>
          <a:p>
            <a:pPr marL="0" marR="0" lvl="0" indent="0" algn="l" defTabSz="914400" rtl="0" eaLnBrk="1" fontAlgn="auto" latinLnBrk="0" hangingPunct="1">
              <a:lnSpc>
                <a:spcPct val="95000"/>
              </a:lnSpc>
              <a:spcBef>
                <a:spcPts val="1400"/>
              </a:spcBef>
              <a:spcAft>
                <a:spcPts val="200"/>
              </a:spcAft>
              <a:buClr>
                <a:srgbClr val="6F6F74"/>
              </a:buClr>
              <a:buSzPct val="80000"/>
              <a:buFont typeface="Arial" pitchFamily="34" charset="0"/>
              <a:buNone/>
              <a:tabLst/>
              <a:defRPr/>
            </a:pPr>
            <a:br>
              <a:rPr kumimoji="0" lang="en-US" sz="2900" b="1" i="0" u="none" strike="noStrike" kern="0" cap="none" spc="0" normalizeH="0" baseline="0" noProof="0" dirty="0">
                <a:ln>
                  <a:noFill/>
                </a:ln>
                <a:solidFill>
                  <a:srgbClr val="FFFF00"/>
                </a:solidFill>
                <a:effectLst/>
                <a:uLnTx/>
                <a:uFillTx/>
                <a:latin typeface="Algerian" panose="04020705040A02060702" pitchFamily="82" charset="0"/>
                <a:cs typeface="Arial"/>
                <a:sym typeface="Arial"/>
              </a:rPr>
            </a:br>
            <a:br>
              <a:rPr kumimoji="0" lang="en-US" sz="2900" b="1" i="0" u="none" strike="noStrike" kern="0" cap="none" spc="0" normalizeH="0" baseline="0" noProof="0" dirty="0">
                <a:ln>
                  <a:noFill/>
                </a:ln>
                <a:solidFill>
                  <a:srgbClr val="FFFF00"/>
                </a:solidFill>
                <a:effectLst/>
                <a:uLnTx/>
                <a:uFillTx/>
                <a:latin typeface="Algerian" panose="04020705040A02060702" pitchFamily="82" charset="0"/>
                <a:cs typeface="Arial"/>
                <a:sym typeface="Arial"/>
              </a:rPr>
            </a:br>
            <a:br>
              <a:rPr kumimoji="0" lang="en-US" sz="2900" b="1" i="0" u="none" strike="noStrike" kern="0" cap="none" spc="0" normalizeH="0" baseline="0" noProof="0" dirty="0">
                <a:ln>
                  <a:noFill/>
                </a:ln>
                <a:solidFill>
                  <a:srgbClr val="FFFF00"/>
                </a:solidFill>
                <a:effectLst/>
                <a:uLnTx/>
                <a:uFillTx/>
                <a:latin typeface="Algerian" panose="04020705040A02060702" pitchFamily="82" charset="0"/>
                <a:cs typeface="Arial"/>
                <a:sym typeface="Arial"/>
              </a:rPr>
            </a:br>
            <a:br>
              <a:rPr kumimoji="0" lang="en-US" sz="2900" b="1" i="0" u="none" strike="noStrike" kern="0" cap="none" spc="0" normalizeH="0" baseline="0" noProof="0" dirty="0">
                <a:ln>
                  <a:noFill/>
                </a:ln>
                <a:solidFill>
                  <a:srgbClr val="FFFF00"/>
                </a:solidFill>
                <a:effectLst/>
                <a:uLnTx/>
                <a:uFillTx/>
                <a:latin typeface="Algerian" panose="04020705040A02060702" pitchFamily="82" charset="0"/>
                <a:cs typeface="Arial"/>
                <a:sym typeface="Arial"/>
              </a:rPr>
            </a:br>
            <a:br>
              <a:rPr kumimoji="0" lang="en-US" sz="2900" b="1" i="0" u="none" strike="noStrike" kern="0" cap="none" spc="0" normalizeH="0" baseline="0" noProof="0" dirty="0">
                <a:ln>
                  <a:noFill/>
                </a:ln>
                <a:solidFill>
                  <a:srgbClr val="FFFF00"/>
                </a:solidFill>
                <a:effectLst/>
                <a:uLnTx/>
                <a:uFillTx/>
                <a:latin typeface="Algerian" panose="04020705040A02060702" pitchFamily="82" charset="0"/>
                <a:cs typeface="Arial"/>
                <a:sym typeface="Arial"/>
              </a:rPr>
            </a:br>
            <a:br>
              <a:rPr kumimoji="0" lang="en-US" sz="2900" b="1" i="0" u="none" strike="noStrike" kern="0" cap="none" spc="0" normalizeH="0" baseline="0" noProof="0" dirty="0">
                <a:ln>
                  <a:noFill/>
                </a:ln>
                <a:solidFill>
                  <a:srgbClr val="FFFF00"/>
                </a:solidFill>
                <a:effectLst/>
                <a:uLnTx/>
                <a:uFillTx/>
                <a:latin typeface="Algerian" panose="04020705040A02060702" pitchFamily="82" charset="0"/>
                <a:cs typeface="Arial"/>
                <a:sym typeface="Arial"/>
              </a:rPr>
            </a:br>
            <a:br>
              <a:rPr kumimoji="0" lang="en-US" sz="2900" b="1" i="0" u="none" strike="noStrike" kern="0" cap="none" spc="0" normalizeH="0" baseline="0" noProof="0" dirty="0">
                <a:ln>
                  <a:noFill/>
                </a:ln>
                <a:solidFill>
                  <a:srgbClr val="FFFF00"/>
                </a:solidFill>
                <a:effectLst/>
                <a:uLnTx/>
                <a:uFillTx/>
                <a:latin typeface="Algerian" panose="04020705040A02060702" pitchFamily="82" charset="0"/>
                <a:cs typeface="Arial"/>
                <a:sym typeface="Arial"/>
              </a:rPr>
            </a:br>
            <a:br>
              <a:rPr kumimoji="0" lang="en-US" sz="2900" b="1" i="0" u="none" strike="noStrike" kern="0" cap="none" spc="0" normalizeH="0" baseline="0" noProof="0" dirty="0">
                <a:ln>
                  <a:noFill/>
                </a:ln>
                <a:solidFill>
                  <a:srgbClr val="FFFF00"/>
                </a:solidFill>
                <a:effectLst/>
                <a:uLnTx/>
                <a:uFillTx/>
                <a:latin typeface="Algerian" panose="04020705040A02060702" pitchFamily="82" charset="0"/>
                <a:cs typeface="Arial"/>
                <a:sym typeface="Arial"/>
              </a:rPr>
            </a:br>
            <a:br>
              <a:rPr kumimoji="0" lang="en-US" sz="2900" b="1" i="0" u="none" strike="noStrike" kern="0" cap="none" spc="0" normalizeH="0" baseline="0" noProof="0" dirty="0">
                <a:ln>
                  <a:noFill/>
                </a:ln>
                <a:solidFill>
                  <a:srgbClr val="FFFF00"/>
                </a:solidFill>
                <a:effectLst/>
                <a:uLnTx/>
                <a:uFillTx/>
                <a:latin typeface="Algerian" panose="04020705040A02060702" pitchFamily="82" charset="0"/>
                <a:cs typeface="Arial"/>
                <a:sym typeface="Arial"/>
              </a:rPr>
            </a:br>
            <a:br>
              <a:rPr kumimoji="0" lang="en-US" sz="2900" b="1" i="0" u="none" strike="noStrike" kern="0" cap="none" spc="0" normalizeH="0" baseline="0" noProof="0" dirty="0">
                <a:ln>
                  <a:noFill/>
                </a:ln>
                <a:solidFill>
                  <a:srgbClr val="FFFF00"/>
                </a:solidFill>
                <a:effectLst/>
                <a:uLnTx/>
                <a:uFillTx/>
                <a:latin typeface="Algerian" panose="04020705040A02060702" pitchFamily="82" charset="0"/>
                <a:cs typeface="Arial"/>
                <a:sym typeface="Arial"/>
              </a:rPr>
            </a:br>
            <a:r>
              <a:rPr kumimoji="0" lang="en-US" sz="2900" b="1" i="0" u="none" strike="noStrike" kern="0" cap="none" spc="0" normalizeH="0" baseline="0" noProof="0" dirty="0">
                <a:ln>
                  <a:noFill/>
                </a:ln>
                <a:solidFill>
                  <a:srgbClr val="FFFF00"/>
                </a:solidFill>
                <a:effectLst/>
                <a:uLnTx/>
                <a:uFillTx/>
                <a:latin typeface="Algerian" panose="04020705040A02060702" pitchFamily="82" charset="0"/>
                <a:cs typeface="Arial"/>
                <a:sym typeface="Arial"/>
              </a:rPr>
              <a:t>Comprehensive Digital Marketing </a:t>
            </a:r>
            <a:br>
              <a:rPr kumimoji="0" lang="en-US" sz="2900" b="1" i="0" u="none" strike="noStrike" kern="0" cap="none" spc="0" normalizeH="0" baseline="0" noProof="0" dirty="0">
                <a:ln>
                  <a:noFill/>
                </a:ln>
                <a:solidFill>
                  <a:srgbClr val="FFFF00"/>
                </a:solidFill>
                <a:effectLst/>
                <a:uLnTx/>
                <a:uFillTx/>
                <a:latin typeface="Algerian" panose="04020705040A02060702" pitchFamily="82" charset="0"/>
                <a:cs typeface="Arial"/>
                <a:sym typeface="Arial"/>
              </a:rPr>
            </a:br>
            <a:r>
              <a:rPr kumimoji="0" lang="en-US" sz="2900" b="1" i="0" u="none" strike="noStrike" kern="0" cap="none" spc="0" normalizeH="0" baseline="0" noProof="0" dirty="0">
                <a:ln>
                  <a:noFill/>
                </a:ln>
                <a:solidFill>
                  <a:srgbClr val="FFFF00"/>
                </a:solidFill>
                <a:effectLst/>
                <a:uLnTx/>
                <a:uFillTx/>
                <a:latin typeface="Algerian" panose="04020705040A02060702" pitchFamily="82" charset="0"/>
                <a:cs typeface="Arial"/>
                <a:sym typeface="Arial"/>
              </a:rPr>
              <a:t>Project Work</a:t>
            </a:r>
            <a:br>
              <a:rPr kumimoji="0" lang="en-US" sz="2700" b="0" i="0" u="none" strike="noStrike" kern="0" cap="none" spc="0" normalizeH="0" baseline="0" noProof="0" dirty="0">
                <a:ln>
                  <a:noFill/>
                </a:ln>
                <a:solidFill>
                  <a:srgbClr val="000000"/>
                </a:solidFill>
                <a:effectLst/>
                <a:uLnTx/>
                <a:uFillTx/>
                <a:latin typeface="Arial"/>
                <a:cs typeface="Arial"/>
                <a:sym typeface="Arial"/>
              </a:rPr>
            </a:br>
            <a:br>
              <a:rPr kumimoji="0" lang="en-US" sz="2700" b="0" i="0" u="none" strike="noStrike" kern="0" cap="none" spc="0" normalizeH="0" baseline="0" noProof="0" dirty="0">
                <a:ln>
                  <a:noFill/>
                </a:ln>
                <a:solidFill>
                  <a:srgbClr val="000000"/>
                </a:solidFill>
                <a:effectLst/>
                <a:uLnTx/>
                <a:uFillTx/>
                <a:latin typeface="Arial"/>
                <a:cs typeface="Arial"/>
                <a:sym typeface="Arial"/>
              </a:rPr>
            </a:br>
            <a:r>
              <a:rPr kumimoji="0" lang="en-US" sz="1700" b="0" i="0" u="none" strike="noStrike" kern="1200" cap="none" spc="10" normalizeH="0" baseline="0" noProof="0" dirty="0">
                <a:ln>
                  <a:noFill/>
                </a:ln>
                <a:solidFill>
                  <a:srgbClr val="FFC000"/>
                </a:solidFill>
                <a:effectLst/>
                <a:uLnTx/>
                <a:uFillTx/>
                <a:latin typeface="roboto" panose="02000000000000000000" pitchFamily="2" charset="0"/>
                <a:ea typeface="+mn-ea"/>
                <a:cs typeface="+mn-cs"/>
              </a:rPr>
              <a:t>SUBMITTED BY :</a:t>
            </a:r>
            <a:br>
              <a:rPr kumimoji="0" lang="en-US" sz="1700" b="0" i="0" u="none" strike="noStrike" kern="1200" cap="none" spc="10" normalizeH="0" baseline="0" noProof="0" dirty="0">
                <a:ln>
                  <a:noFill/>
                </a:ln>
                <a:solidFill>
                  <a:srgbClr val="FFC000"/>
                </a:solidFill>
                <a:effectLst/>
                <a:uLnTx/>
                <a:uFillTx/>
                <a:latin typeface="roboto" panose="02000000000000000000" pitchFamily="2" charset="0"/>
                <a:ea typeface="+mn-ea"/>
                <a:cs typeface="+mn-cs"/>
              </a:rPr>
            </a:br>
            <a:r>
              <a:rPr kumimoji="0" lang="en-US" sz="1700" b="0" i="0" u="none" strike="noStrike" kern="1200" cap="none" spc="10" normalizeH="0" baseline="0" noProof="0" dirty="0">
                <a:ln>
                  <a:noFill/>
                </a:ln>
                <a:solidFill>
                  <a:srgbClr val="FFC000"/>
                </a:solidFill>
                <a:effectLst/>
                <a:uLnTx/>
                <a:uFillTx/>
                <a:latin typeface="roboto" panose="02000000000000000000" pitchFamily="2" charset="0"/>
                <a:ea typeface="+mn-ea"/>
                <a:cs typeface="+mn-cs"/>
              </a:rPr>
              <a:t>1) KEERTHI MIDUTHURI</a:t>
            </a:r>
            <a:br>
              <a:rPr kumimoji="0" lang="en-US" sz="1700" b="0" i="0" u="none" strike="noStrike" kern="1200" cap="none" spc="10" normalizeH="0" baseline="0" noProof="0" dirty="0">
                <a:ln>
                  <a:noFill/>
                </a:ln>
                <a:solidFill>
                  <a:srgbClr val="FFC000"/>
                </a:solidFill>
                <a:effectLst/>
                <a:uLnTx/>
                <a:uFillTx/>
                <a:latin typeface="roboto" panose="02000000000000000000" pitchFamily="2" charset="0"/>
                <a:ea typeface="+mn-ea"/>
                <a:cs typeface="+mn-cs"/>
              </a:rPr>
            </a:br>
            <a:r>
              <a:rPr kumimoji="0" lang="en-US" sz="1700" b="0" i="0" u="none" strike="noStrike" kern="1200" cap="none" spc="10" normalizeH="0" baseline="0" noProof="0" dirty="0">
                <a:ln>
                  <a:noFill/>
                </a:ln>
                <a:solidFill>
                  <a:srgbClr val="FFC000"/>
                </a:solidFill>
                <a:effectLst/>
                <a:uLnTx/>
                <a:uFillTx/>
                <a:latin typeface="roboto" panose="02000000000000000000" pitchFamily="2" charset="0"/>
                <a:ea typeface="+mn-ea"/>
                <a:cs typeface="+mn-cs"/>
              </a:rPr>
              <a:t>2) JAHNAVI KARRI</a:t>
            </a:r>
            <a:br>
              <a:rPr kumimoji="0" lang="en-US" sz="1700" b="0" i="0" u="none" strike="noStrike" kern="1200" cap="none" spc="10" normalizeH="0" baseline="0" noProof="0" dirty="0">
                <a:ln>
                  <a:noFill/>
                </a:ln>
                <a:solidFill>
                  <a:srgbClr val="FFC000"/>
                </a:solidFill>
                <a:effectLst/>
                <a:uLnTx/>
                <a:uFillTx/>
                <a:latin typeface="roboto" panose="02000000000000000000" pitchFamily="2" charset="0"/>
                <a:ea typeface="+mn-ea"/>
                <a:cs typeface="+mn-cs"/>
              </a:rPr>
            </a:br>
            <a:r>
              <a:rPr kumimoji="0" lang="en-US" sz="1700" b="0" i="0" u="none" strike="noStrike" kern="1200" cap="none" spc="10" normalizeH="0" baseline="0" noProof="0" dirty="0">
                <a:ln>
                  <a:noFill/>
                </a:ln>
                <a:solidFill>
                  <a:srgbClr val="FFC000"/>
                </a:solidFill>
                <a:effectLst/>
                <a:uLnTx/>
                <a:uFillTx/>
                <a:latin typeface="roboto" panose="02000000000000000000" pitchFamily="2" charset="0"/>
                <a:ea typeface="+mn-ea"/>
                <a:cs typeface="+mn-cs"/>
              </a:rPr>
              <a:t>3) UJJWAL PRAKASH KOSIREDDY</a:t>
            </a:r>
            <a:br>
              <a:rPr kumimoji="0" lang="en-US" sz="1700" b="0" i="0" u="none" strike="noStrike" kern="1200" cap="none" spc="10" normalizeH="0" baseline="0" noProof="0" dirty="0">
                <a:ln>
                  <a:noFill/>
                </a:ln>
                <a:solidFill>
                  <a:srgbClr val="FFC000"/>
                </a:solidFill>
                <a:effectLst/>
                <a:uLnTx/>
                <a:uFillTx/>
                <a:latin typeface="roboto" panose="02000000000000000000" pitchFamily="2" charset="0"/>
                <a:ea typeface="+mn-ea"/>
                <a:cs typeface="+mn-cs"/>
              </a:rPr>
            </a:br>
            <a:r>
              <a:rPr kumimoji="0" lang="en-US" sz="1700" b="0" i="0" u="none" strike="noStrike" kern="1200" cap="none" spc="10" normalizeH="0" baseline="0" noProof="0" dirty="0">
                <a:ln>
                  <a:noFill/>
                </a:ln>
                <a:solidFill>
                  <a:srgbClr val="FFC000"/>
                </a:solidFill>
                <a:effectLst/>
                <a:uLnTx/>
                <a:uFillTx/>
                <a:latin typeface="roboto" panose="02000000000000000000" pitchFamily="2" charset="0"/>
                <a:ea typeface="+mn-ea"/>
                <a:cs typeface="+mn-cs"/>
              </a:rPr>
              <a:t>4) P.V.S.S.NIVEDITA</a:t>
            </a:r>
            <a:br>
              <a:rPr kumimoji="0" lang="en-US" sz="1700" b="0" i="0" u="none" strike="noStrike" kern="1200" cap="none" spc="10" normalizeH="0" baseline="0" noProof="0" dirty="0">
                <a:ln>
                  <a:noFill/>
                </a:ln>
                <a:solidFill>
                  <a:srgbClr val="FFC000"/>
                </a:solidFill>
                <a:effectLst/>
                <a:uLnTx/>
                <a:uFillTx/>
                <a:latin typeface="roboto" panose="02000000000000000000" pitchFamily="2" charset="0"/>
                <a:ea typeface="+mn-ea"/>
                <a:cs typeface="+mn-cs"/>
              </a:rPr>
            </a:br>
            <a:r>
              <a:rPr kumimoji="0" lang="en-US" sz="1700" b="0" i="0" u="none" strike="noStrike" kern="1200" cap="none" spc="10" normalizeH="0" baseline="0" noProof="0" dirty="0">
                <a:ln>
                  <a:noFill/>
                </a:ln>
                <a:solidFill>
                  <a:srgbClr val="FFC000"/>
                </a:solidFill>
                <a:effectLst/>
                <a:uLnTx/>
                <a:uFillTx/>
                <a:latin typeface="roboto" panose="02000000000000000000" pitchFamily="2" charset="0"/>
                <a:ea typeface="+mn-ea"/>
                <a:cs typeface="+mn-cs"/>
              </a:rPr>
              <a:t>5) CHIKKAM SWETHAHAR</a:t>
            </a:r>
            <a:endParaRPr lang="en-IN" dirty="0"/>
          </a:p>
        </p:txBody>
      </p:sp>
      <p:sp>
        <p:nvSpPr>
          <p:cNvPr id="3" name="Subtitle 2">
            <a:extLst>
              <a:ext uri="{FF2B5EF4-FFF2-40B4-BE49-F238E27FC236}">
                <a16:creationId xmlns:a16="http://schemas.microsoft.com/office/drawing/2014/main" id="{B95447D4-6E11-B748-8CC3-E0F2DB8EA717}"/>
              </a:ext>
            </a:extLst>
          </p:cNvPr>
          <p:cNvSpPr>
            <a:spLocks noGrp="1"/>
          </p:cNvSpPr>
          <p:nvPr>
            <p:ph type="subTitle" idx="1"/>
          </p:nvPr>
        </p:nvSpPr>
        <p:spPr>
          <a:xfrm>
            <a:off x="1019387" y="2452714"/>
            <a:ext cx="6333067" cy="3643286"/>
          </a:xfrm>
        </p:spPr>
        <p:txBody>
          <a:bodyPr>
            <a:normAutofit/>
          </a:bodyPr>
          <a:lstStyle/>
          <a:p>
            <a:r>
              <a:rPr lang="en-US" b="0" i="0" dirty="0">
                <a:solidFill>
                  <a:srgbClr val="FFC000"/>
                </a:solidFill>
                <a:effectLst/>
                <a:latin typeface="roboto" panose="02000000000000000000" pitchFamily="2" charset="0"/>
              </a:rPr>
              <a:t>AMUL full form is Anand Milk Union Limited. It is a cooperative dairy enterprise headquartered in the small town of Anand in the Indian state of Gujarat. Amul is India’s leading manufacturer of milk and milk products. The </a:t>
            </a:r>
            <a:r>
              <a:rPr lang="en-US" b="0" i="0" dirty="0" err="1">
                <a:solidFill>
                  <a:srgbClr val="FFC000"/>
                </a:solidFill>
                <a:effectLst/>
                <a:latin typeface="roboto" panose="02000000000000000000" pitchFamily="2" charset="0"/>
              </a:rPr>
              <a:t>organisation</a:t>
            </a:r>
            <a:r>
              <a:rPr lang="en-US" b="0" i="0" dirty="0">
                <a:solidFill>
                  <a:srgbClr val="FFC000"/>
                </a:solidFill>
                <a:effectLst/>
                <a:latin typeface="roboto" panose="02000000000000000000" pitchFamily="2" charset="0"/>
              </a:rPr>
              <a:t> is credited with introducing </a:t>
            </a:r>
            <a:r>
              <a:rPr lang="en-US" b="1" i="0" u="none" strike="noStrike" dirty="0">
                <a:solidFill>
                  <a:srgbClr val="FFC000"/>
                </a:solidFill>
                <a:effectLst/>
                <a:latin typeface="roboto" panose="02000000000000000000" pitchFamily="2" charset="0"/>
                <a:hlinkClick r:id="rId4">
                  <a:extLst>
                    <a:ext uri="{A12FA001-AC4F-418D-AE19-62706E023703}">
                      <ahyp:hlinkClr xmlns:ahyp="http://schemas.microsoft.com/office/drawing/2018/hyperlinkcolor" val="tx"/>
                    </a:ext>
                  </a:extLst>
                </a:hlinkClick>
              </a:rPr>
              <a:t>India’s white revolution</a:t>
            </a:r>
            <a:r>
              <a:rPr lang="en-US" b="0" i="0" dirty="0">
                <a:solidFill>
                  <a:srgbClr val="FFC000"/>
                </a:solidFill>
                <a:effectLst/>
                <a:latin typeface="roboto" panose="02000000000000000000" pitchFamily="2" charset="0"/>
              </a:rPr>
              <a:t> and is praised as a successful cooperative business model that has empowered village men and women. It has turned ordinary country women into mini-entrepreneurs. </a:t>
            </a:r>
            <a:endParaRPr lang="en-IN" dirty="0">
              <a:solidFill>
                <a:srgbClr val="FFC000"/>
              </a:solidFill>
            </a:endParaRPr>
          </a:p>
        </p:txBody>
      </p:sp>
      <p:pic>
        <p:nvPicPr>
          <p:cNvPr id="6146" name="Picture 2" descr="Amul Butter Girl Iconic Indian Culture design&quot; Poster for Sale by  GetItGiftIt | Redbubble">
            <a:extLst>
              <a:ext uri="{FF2B5EF4-FFF2-40B4-BE49-F238E27FC236}">
                <a16:creationId xmlns:a16="http://schemas.microsoft.com/office/drawing/2014/main" id="{5F1FA8D5-AB8F-CD30-0B0D-683ACAAA59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3501" y="2456868"/>
            <a:ext cx="4185920" cy="2372360"/>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BCC680F6-6421-5D8B-85D5-FE09A8ACC98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494791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2121">
        <p15:prstTrans prst="curtains"/>
      </p:transition>
    </mc:Choice>
    <mc:Fallback xmlns="">
      <p:transition spd="slow" advTm="421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1C2CF8-212B-D421-B5B9-5C8859DBF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90" y="914400"/>
            <a:ext cx="3167539" cy="5943600"/>
          </a:xfrm>
          <a:prstGeom prst="rect">
            <a:avLst/>
          </a:prstGeom>
        </p:spPr>
      </p:pic>
      <p:pic>
        <p:nvPicPr>
          <p:cNvPr id="5" name="Picture 4">
            <a:extLst>
              <a:ext uri="{FF2B5EF4-FFF2-40B4-BE49-F238E27FC236}">
                <a16:creationId xmlns:a16="http://schemas.microsoft.com/office/drawing/2014/main" id="{DB7C1E8A-9464-7DF8-7328-086684C50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550" y="914400"/>
            <a:ext cx="3167539" cy="5943600"/>
          </a:xfrm>
          <a:prstGeom prst="rect">
            <a:avLst/>
          </a:prstGeom>
        </p:spPr>
      </p:pic>
      <p:pic>
        <p:nvPicPr>
          <p:cNvPr id="7" name="Picture 6">
            <a:extLst>
              <a:ext uri="{FF2B5EF4-FFF2-40B4-BE49-F238E27FC236}">
                <a16:creationId xmlns:a16="http://schemas.microsoft.com/office/drawing/2014/main" id="{0FB63E32-584C-3253-ABB1-E0C2BB38D5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5990" y="914400"/>
            <a:ext cx="3167539" cy="5943600"/>
          </a:xfrm>
          <a:prstGeom prst="rect">
            <a:avLst/>
          </a:prstGeom>
        </p:spPr>
      </p:pic>
      <p:sp>
        <p:nvSpPr>
          <p:cNvPr id="9" name="TextBox 8">
            <a:extLst>
              <a:ext uri="{FF2B5EF4-FFF2-40B4-BE49-F238E27FC236}">
                <a16:creationId xmlns:a16="http://schemas.microsoft.com/office/drawing/2014/main" id="{17A95F88-AF3A-D312-EAE0-D3720AD426FF}"/>
              </a:ext>
            </a:extLst>
          </p:cNvPr>
          <p:cNvSpPr txBox="1"/>
          <p:nvPr/>
        </p:nvSpPr>
        <p:spPr>
          <a:xfrm>
            <a:off x="4150360" y="477520"/>
            <a:ext cx="2341880" cy="369332"/>
          </a:xfrm>
          <a:prstGeom prst="rect">
            <a:avLst/>
          </a:prstGeom>
          <a:noFill/>
        </p:spPr>
        <p:txBody>
          <a:bodyPr wrap="square">
            <a:spAutoFit/>
          </a:bodyPr>
          <a:lstStyle/>
          <a:p>
            <a:r>
              <a:rPr lang="en-IN" dirty="0"/>
              <a:t> FB PROMOTIONS</a:t>
            </a:r>
          </a:p>
        </p:txBody>
      </p:sp>
    </p:spTree>
    <p:extLst>
      <p:ext uri="{BB962C8B-B14F-4D97-AF65-F5344CB8AC3E}">
        <p14:creationId xmlns:p14="http://schemas.microsoft.com/office/powerpoint/2010/main" val="1462262177"/>
      </p:ext>
    </p:extLst>
  </p:cSld>
  <p:clrMapOvr>
    <a:masterClrMapping/>
  </p:clrMapOvr>
  <mc:AlternateContent xmlns:mc="http://schemas.openxmlformats.org/markup-compatibility/2006" xmlns:p14="http://schemas.microsoft.com/office/powerpoint/2010/main">
    <mc:Choice Requires="p14">
      <p:transition spd="slow" p14:dur="2000" advTm="6727"/>
    </mc:Choice>
    <mc:Fallback xmlns="">
      <p:transition spd="slow" advTm="672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E1FF2-A493-F336-C409-8FFA076CB864}"/>
              </a:ext>
            </a:extLst>
          </p:cNvPr>
          <p:cNvSpPr>
            <a:spLocks noGrp="1"/>
          </p:cNvSpPr>
          <p:nvPr>
            <p:ph type="title"/>
          </p:nvPr>
        </p:nvSpPr>
        <p:spPr>
          <a:xfrm>
            <a:off x="0" y="103479"/>
            <a:ext cx="9603275" cy="587401"/>
          </a:xfrm>
        </p:spPr>
        <p:txBody>
          <a:bodyPr>
            <a:normAutofit fontScale="90000"/>
          </a:bodyPr>
          <a:lstStyle/>
          <a:p>
            <a:pPr marL="0" marR="0" lvl="0" indent="0" defTabSz="914400" rtl="0" eaLnBrk="1" fontAlgn="auto" latinLnBrk="0" hangingPunct="1">
              <a:lnSpc>
                <a:spcPct val="115000"/>
              </a:lnSpc>
              <a:spcBef>
                <a:spcPts val="0"/>
              </a:spcBef>
              <a:spcAft>
                <a:spcPts val="0"/>
              </a:spcAft>
              <a:tabLst/>
              <a:defRPr/>
            </a:pPr>
            <a:r>
              <a:rPr kumimoji="0" lang="en-US" sz="1700" b="1" i="0" u="none" strike="noStrike" kern="0" cap="none" spc="0" normalizeH="0" baseline="0" noProof="0" dirty="0">
                <a:ln>
                  <a:noFill/>
                </a:ln>
                <a:solidFill>
                  <a:srgbClr val="434343"/>
                </a:solidFill>
                <a:effectLst/>
                <a:uLnTx/>
                <a:uFillTx/>
                <a:latin typeface="Arial"/>
                <a:cs typeface="Arial"/>
                <a:sym typeface="Arial"/>
              </a:rPr>
              <a:t>Part 3: Content Ideas and Marketing Strategies</a:t>
            </a:r>
            <a:br>
              <a:rPr kumimoji="0" lang="en-US" sz="1700" b="0" i="0" u="none" strike="noStrike" kern="0" cap="none" spc="0" normalizeH="0" baseline="0" noProof="0" dirty="0">
                <a:ln>
                  <a:noFill/>
                </a:ln>
                <a:solidFill>
                  <a:srgbClr val="000000"/>
                </a:solidFill>
                <a:effectLst/>
                <a:uLnTx/>
                <a:uFillTx/>
                <a:latin typeface="Arial"/>
                <a:cs typeface="Arial"/>
                <a:sym typeface="Arial"/>
              </a:rPr>
            </a:br>
            <a:endParaRPr lang="en-IN" dirty="0"/>
          </a:p>
        </p:txBody>
      </p:sp>
      <p:sp>
        <p:nvSpPr>
          <p:cNvPr id="3" name="Content Placeholder 2">
            <a:extLst>
              <a:ext uri="{FF2B5EF4-FFF2-40B4-BE49-F238E27FC236}">
                <a16:creationId xmlns:a16="http://schemas.microsoft.com/office/drawing/2014/main" id="{FFD82EB2-D3BD-DC41-7794-7156AE7E13F6}"/>
              </a:ext>
            </a:extLst>
          </p:cNvPr>
          <p:cNvSpPr>
            <a:spLocks noGrp="1"/>
          </p:cNvSpPr>
          <p:nvPr>
            <p:ph idx="1"/>
          </p:nvPr>
        </p:nvSpPr>
        <p:spPr>
          <a:xfrm>
            <a:off x="-182880" y="889000"/>
            <a:ext cx="11419839" cy="5080000"/>
          </a:xfrm>
        </p:spPr>
        <p:txBody>
          <a:bodyPr>
            <a:normAutofit/>
          </a:bodyPr>
          <a:lstStyle/>
          <a:p>
            <a:r>
              <a:rPr lang="en-US" sz="2400" dirty="0">
                <a:latin typeface="Algerian" panose="04020705040A02060702" pitchFamily="82" charset="0"/>
              </a:rPr>
              <a:t>Challenges:</a:t>
            </a:r>
          </a:p>
          <a:p>
            <a:endParaRPr lang="en-US" dirty="0"/>
          </a:p>
          <a:p>
            <a:r>
              <a:rPr lang="en-US" dirty="0"/>
              <a:t>Creativity and Originality: Generating fresh and original content ideas can be a challenge, especially when trying to stand out in a crowded digital landscape. It's essential to avoid regurgitating the same ideas and strive for uniqueness.</a:t>
            </a:r>
          </a:p>
          <a:p>
            <a:endParaRPr lang="en-US" dirty="0"/>
          </a:p>
          <a:p>
            <a:r>
              <a:rPr lang="en-US" dirty="0"/>
              <a:t>Alignment with Brand Values: Ensuring that content ideas and marketing strategies align with the brand's core values and mission can be difficult. Straying from these principles may lead to confusion among the audience.</a:t>
            </a:r>
          </a:p>
          <a:p>
            <a:endParaRPr lang="en-US" dirty="0"/>
          </a:p>
          <a:p>
            <a:r>
              <a:rPr lang="en-US" dirty="0"/>
              <a:t>Market Saturation: Many industries have become oversaturated with content, making it challenging to capture the audience's attention and differentiate from competitors.</a:t>
            </a:r>
          </a:p>
        </p:txBody>
      </p:sp>
    </p:spTree>
    <p:extLst>
      <p:ext uri="{BB962C8B-B14F-4D97-AF65-F5344CB8AC3E}">
        <p14:creationId xmlns:p14="http://schemas.microsoft.com/office/powerpoint/2010/main" val="4070605385"/>
      </p:ext>
    </p:extLst>
  </p:cSld>
  <p:clrMapOvr>
    <a:masterClrMapping/>
  </p:clrMapOvr>
  <mc:AlternateContent xmlns:mc="http://schemas.openxmlformats.org/markup-compatibility/2006" xmlns:p14="http://schemas.microsoft.com/office/powerpoint/2010/main">
    <mc:Choice Requires="p14">
      <p:transition spd="slow" p14:dur="2000" advTm="39663"/>
    </mc:Choice>
    <mc:Fallback xmlns="">
      <p:transition spd="slow" advTm="3966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696DE-C3E4-14D6-F225-FE26B71B1E8A}"/>
              </a:ext>
            </a:extLst>
          </p:cNvPr>
          <p:cNvSpPr>
            <a:spLocks noGrp="1"/>
          </p:cNvSpPr>
          <p:nvPr>
            <p:ph type="title"/>
          </p:nvPr>
        </p:nvSpPr>
        <p:spPr>
          <a:xfrm>
            <a:off x="0" y="22199"/>
            <a:ext cx="9603275" cy="1644041"/>
          </a:xfrm>
        </p:spPr>
        <p:txBody>
          <a:bodyPr>
            <a:normAutofit/>
          </a:bodyPr>
          <a:lstStyle/>
          <a:p>
            <a:pPr marL="0" marR="0" lvl="0" indent="0" defTabSz="914400" rtl="0" eaLnBrk="1" fontAlgn="auto" latinLnBrk="0" hangingPunct="1">
              <a:lnSpc>
                <a:spcPct val="115000"/>
              </a:lnSpc>
              <a:spcBef>
                <a:spcPts val="0"/>
              </a:spcBef>
              <a:spcAft>
                <a:spcPts val="0"/>
              </a:spcAft>
              <a:tabLst/>
              <a:defRPr/>
            </a:pPr>
            <a:r>
              <a:rPr kumimoji="0" lang="en-US" sz="1700" b="1" i="0" u="none" strike="noStrike" kern="0" cap="none" spc="0" normalizeH="0" baseline="0" noProof="0" dirty="0">
                <a:ln>
                  <a:noFill/>
                </a:ln>
                <a:solidFill>
                  <a:srgbClr val="434343"/>
                </a:solidFill>
                <a:effectLst/>
                <a:uLnTx/>
                <a:uFillTx/>
                <a:latin typeface="Arial"/>
                <a:cs typeface="Arial"/>
                <a:sym typeface="Arial"/>
              </a:rPr>
              <a:t>Part 3: Content Ideas and Marketing Strategies</a:t>
            </a:r>
            <a:br>
              <a:rPr kumimoji="0" lang="en-US" sz="1700" b="0" i="0" u="none" strike="noStrike" kern="0" cap="none" spc="0" normalizeH="0" baseline="0" noProof="0" dirty="0">
                <a:ln>
                  <a:noFill/>
                </a:ln>
                <a:solidFill>
                  <a:srgbClr val="000000"/>
                </a:solidFill>
                <a:effectLst/>
                <a:uLnTx/>
                <a:uFillTx/>
                <a:latin typeface="Arial"/>
                <a:cs typeface="Arial"/>
                <a:sym typeface="Arial"/>
              </a:rPr>
            </a:br>
            <a:endParaRPr lang="en-IN" dirty="0"/>
          </a:p>
        </p:txBody>
      </p:sp>
      <p:sp>
        <p:nvSpPr>
          <p:cNvPr id="3" name="Content Placeholder 2">
            <a:extLst>
              <a:ext uri="{FF2B5EF4-FFF2-40B4-BE49-F238E27FC236}">
                <a16:creationId xmlns:a16="http://schemas.microsoft.com/office/drawing/2014/main" id="{3710EC7A-04DE-531A-8587-C33451AB9BAD}"/>
              </a:ext>
            </a:extLst>
          </p:cNvPr>
          <p:cNvSpPr>
            <a:spLocks noGrp="1"/>
          </p:cNvSpPr>
          <p:nvPr>
            <p:ph idx="1"/>
          </p:nvPr>
        </p:nvSpPr>
        <p:spPr>
          <a:xfrm>
            <a:off x="-223520" y="1584960"/>
            <a:ext cx="11887200" cy="4155440"/>
          </a:xfrm>
        </p:spPr>
        <p:txBody>
          <a:bodyPr/>
          <a:lstStyle/>
          <a:p>
            <a:r>
              <a:rPr lang="en-US" dirty="0"/>
              <a:t>Content Distribution: Even with fantastic content ideas, getting the message to the target audience can be tough due to issues like algorithm changes on social media platforms and email deliverability challenges.</a:t>
            </a:r>
          </a:p>
          <a:p>
            <a:endParaRPr lang="en-US" dirty="0"/>
          </a:p>
          <a:p>
            <a:r>
              <a:rPr lang="en-US" dirty="0"/>
              <a:t>Budget Constraints: Limited budgets can hinder the execution of ambitious marketing strategies, leading to difficulties in reaching a broader audience.</a:t>
            </a:r>
          </a:p>
          <a:p>
            <a:endParaRPr lang="en-US" dirty="0"/>
          </a:p>
          <a:p>
            <a:r>
              <a:rPr lang="en-US" dirty="0"/>
              <a:t>Data-driven Decision Making: Some marketers may struggle to interpret data effectively and make data-driven decisions, leading to inefficiencies in their marketing efforts.</a:t>
            </a:r>
            <a:endParaRPr lang="en-IN" dirty="0"/>
          </a:p>
        </p:txBody>
      </p:sp>
    </p:spTree>
    <p:extLst>
      <p:ext uri="{BB962C8B-B14F-4D97-AF65-F5344CB8AC3E}">
        <p14:creationId xmlns:p14="http://schemas.microsoft.com/office/powerpoint/2010/main" val="4014562832"/>
      </p:ext>
    </p:extLst>
  </p:cSld>
  <p:clrMapOvr>
    <a:masterClrMapping/>
  </p:clrMapOvr>
  <mc:AlternateContent xmlns:mc="http://schemas.openxmlformats.org/markup-compatibility/2006" xmlns:p14="http://schemas.microsoft.com/office/powerpoint/2010/main">
    <mc:Choice Requires="p14">
      <p:transition spd="slow" p14:dur="2000" advTm="29904"/>
    </mc:Choice>
    <mc:Fallback xmlns="">
      <p:transition spd="slow" advTm="2990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E8CE-7EA8-62C7-0D01-7D3BF22F4C8B}"/>
              </a:ext>
            </a:extLst>
          </p:cNvPr>
          <p:cNvSpPr>
            <a:spLocks noGrp="1"/>
          </p:cNvSpPr>
          <p:nvPr>
            <p:ph type="title"/>
          </p:nvPr>
        </p:nvSpPr>
        <p:spPr>
          <a:xfrm>
            <a:off x="90139" y="0"/>
            <a:ext cx="9603275" cy="1049235"/>
          </a:xfrm>
        </p:spPr>
        <p:txBody>
          <a:bodyPr/>
          <a:lstStyle/>
          <a:p>
            <a:r>
              <a:rPr kumimoji="0" lang="en-US" sz="1500" b="1" i="0" u="none" strike="noStrike" kern="0" cap="none" spc="0" normalizeH="0" baseline="0" noProof="0" dirty="0">
                <a:ln>
                  <a:noFill/>
                </a:ln>
                <a:solidFill>
                  <a:srgbClr val="434343"/>
                </a:solidFill>
                <a:effectLst/>
                <a:uLnTx/>
                <a:uFillTx/>
                <a:latin typeface="Arial"/>
                <a:ea typeface="+mj-ea"/>
                <a:cs typeface="Arial"/>
                <a:sym typeface="Arial"/>
              </a:rPr>
              <a:t>Part 3: Content Ideas and Marketing Strategies</a:t>
            </a:r>
            <a:br>
              <a:rPr kumimoji="0" lang="en-US" sz="1500" b="0" i="0" u="none" strike="noStrike" kern="0" cap="none" spc="0" normalizeH="0" baseline="0" noProof="0" dirty="0">
                <a:ln>
                  <a:noFill/>
                </a:ln>
                <a:solidFill>
                  <a:srgbClr val="000000"/>
                </a:solidFill>
                <a:effectLst/>
                <a:uLnTx/>
                <a:uFillTx/>
                <a:latin typeface="Arial"/>
                <a:ea typeface="+mj-ea"/>
                <a:cs typeface="Arial"/>
                <a:sym typeface="Arial"/>
              </a:rPr>
            </a:br>
            <a:endParaRPr lang="en-IN" dirty="0"/>
          </a:p>
        </p:txBody>
      </p:sp>
      <p:sp>
        <p:nvSpPr>
          <p:cNvPr id="3" name="Content Placeholder 2">
            <a:extLst>
              <a:ext uri="{FF2B5EF4-FFF2-40B4-BE49-F238E27FC236}">
                <a16:creationId xmlns:a16="http://schemas.microsoft.com/office/drawing/2014/main" id="{4634C15C-0D03-19B8-4E03-D28265703115}"/>
              </a:ext>
            </a:extLst>
          </p:cNvPr>
          <p:cNvSpPr>
            <a:spLocks noGrp="1"/>
          </p:cNvSpPr>
          <p:nvPr>
            <p:ph idx="1"/>
          </p:nvPr>
        </p:nvSpPr>
        <p:spPr>
          <a:xfrm>
            <a:off x="313659" y="400292"/>
            <a:ext cx="11380501" cy="5390908"/>
          </a:xfrm>
        </p:spPr>
        <p:txBody>
          <a:bodyPr>
            <a:normAutofit/>
          </a:bodyPr>
          <a:lstStyle/>
          <a:p>
            <a:r>
              <a:rPr lang="en-US" sz="2600" dirty="0">
                <a:latin typeface="Algerian" panose="04020705040A02060702" pitchFamily="82" charset="0"/>
              </a:rPr>
              <a:t>Lessons Learned:</a:t>
            </a:r>
          </a:p>
          <a:p>
            <a:r>
              <a:rPr lang="en-US" dirty="0"/>
              <a:t>Customer-Centric Approach: Putting the audience's needs and preferences at the forefront is essential. Understanding your target audience deeply helps in generating relevant and engaging content ideas and marketing strategies.</a:t>
            </a:r>
          </a:p>
          <a:p>
            <a:endParaRPr lang="en-US" dirty="0"/>
          </a:p>
          <a:p>
            <a:r>
              <a:rPr lang="en-US" dirty="0"/>
              <a:t>Consistency Across Platforms: Maintaining consistency in brand messaging and visuals across various platforms fosters brand recognition and trust.</a:t>
            </a:r>
          </a:p>
          <a:p>
            <a:endParaRPr lang="en-US" dirty="0"/>
          </a:p>
          <a:p>
            <a:r>
              <a:rPr lang="en-US" dirty="0"/>
              <a:t>Experimentation and Iteration: Don't be afraid to try new content ideas and marketing strategies. Learn from both successes and failures and iterate on what works best.</a:t>
            </a:r>
          </a:p>
          <a:p>
            <a:endParaRPr lang="en-US" dirty="0"/>
          </a:p>
          <a:p>
            <a:r>
              <a:rPr lang="en-US" dirty="0"/>
              <a:t>Storytelling: Embrace the power of storytelling to connect with your audience emotionally. People often remember stories better than plain information.</a:t>
            </a:r>
            <a:endParaRPr lang="en-IN" dirty="0"/>
          </a:p>
        </p:txBody>
      </p:sp>
    </p:spTree>
    <p:extLst>
      <p:ext uri="{BB962C8B-B14F-4D97-AF65-F5344CB8AC3E}">
        <p14:creationId xmlns:p14="http://schemas.microsoft.com/office/powerpoint/2010/main" val="2059955020"/>
      </p:ext>
    </p:extLst>
  </p:cSld>
  <p:clrMapOvr>
    <a:masterClrMapping/>
  </p:clrMapOvr>
  <mc:AlternateContent xmlns:mc="http://schemas.openxmlformats.org/markup-compatibility/2006" xmlns:p14="http://schemas.microsoft.com/office/powerpoint/2010/main">
    <mc:Choice Requires="p14">
      <p:transition spd="slow" p14:dur="2000" advTm="32358"/>
    </mc:Choice>
    <mc:Fallback xmlns="">
      <p:transition spd="slow" advTm="3235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065E-37AA-83C0-99CC-C76805CF0B4E}"/>
              </a:ext>
            </a:extLst>
          </p:cNvPr>
          <p:cNvSpPr>
            <a:spLocks noGrp="1"/>
          </p:cNvSpPr>
          <p:nvPr>
            <p:ph type="title"/>
          </p:nvPr>
        </p:nvSpPr>
        <p:spPr>
          <a:xfrm>
            <a:off x="79979" y="1"/>
            <a:ext cx="9603275" cy="518160"/>
          </a:xfrm>
        </p:spPr>
        <p:txBody>
          <a:bodyPr/>
          <a:lstStyle/>
          <a:p>
            <a:r>
              <a:rPr kumimoji="0" lang="en-US" sz="1500" b="1" i="0" u="none" strike="noStrike" kern="0" cap="none" spc="0" normalizeH="0" baseline="0" noProof="0" dirty="0">
                <a:ln>
                  <a:noFill/>
                </a:ln>
                <a:solidFill>
                  <a:srgbClr val="434343"/>
                </a:solidFill>
                <a:effectLst/>
                <a:uLnTx/>
                <a:uFillTx/>
                <a:latin typeface="Arial"/>
                <a:ea typeface="+mj-ea"/>
                <a:cs typeface="Arial"/>
                <a:sym typeface="Arial"/>
              </a:rPr>
              <a:t>Part 3: Content Ideas and Marketing Strategies</a:t>
            </a:r>
            <a:endParaRPr lang="en-IN" dirty="0"/>
          </a:p>
        </p:txBody>
      </p:sp>
      <p:sp>
        <p:nvSpPr>
          <p:cNvPr id="3" name="Content Placeholder 2">
            <a:extLst>
              <a:ext uri="{FF2B5EF4-FFF2-40B4-BE49-F238E27FC236}">
                <a16:creationId xmlns:a16="http://schemas.microsoft.com/office/drawing/2014/main" id="{6D0872B0-2A96-AEB6-AC13-33E1E0A880C2}"/>
              </a:ext>
            </a:extLst>
          </p:cNvPr>
          <p:cNvSpPr>
            <a:spLocks noGrp="1"/>
          </p:cNvSpPr>
          <p:nvPr>
            <p:ph idx="1"/>
          </p:nvPr>
        </p:nvSpPr>
        <p:spPr>
          <a:xfrm>
            <a:off x="-91440" y="665480"/>
            <a:ext cx="11968479" cy="5527039"/>
          </a:xfrm>
        </p:spPr>
        <p:txBody>
          <a:bodyPr>
            <a:normAutofit/>
          </a:bodyPr>
          <a:lstStyle/>
          <a:p>
            <a:r>
              <a:rPr lang="en-US" dirty="0"/>
              <a:t>Personalization: Tailoring content and marketing messages to individual users based on their preferences and behaviors can significantly improve engagement.</a:t>
            </a:r>
          </a:p>
          <a:p>
            <a:endParaRPr lang="en-US" dirty="0"/>
          </a:p>
          <a:p>
            <a:r>
              <a:rPr lang="en-US" dirty="0"/>
              <a:t>Data Analysis and Insights: Invest in analyzing data from various sources to gain valuable insights into your audience, content performance, and marketing effectiveness. This data can inform future decisions.</a:t>
            </a:r>
          </a:p>
          <a:p>
            <a:endParaRPr lang="en-US" dirty="0"/>
          </a:p>
          <a:p>
            <a:r>
              <a:rPr lang="en-US" dirty="0"/>
              <a:t>Leverage Influencers and User-Generated Content: Collaborating with influencers and encouraging user-generated content can help expand reach and credibility.</a:t>
            </a:r>
          </a:p>
          <a:p>
            <a:endParaRPr lang="en-US" dirty="0"/>
          </a:p>
          <a:p>
            <a:r>
              <a:rPr lang="en-US" dirty="0"/>
              <a:t>Strategic Partnerships: Explore partnerships with other brands or businesses that share similar target audiences to broaden your reach.</a:t>
            </a:r>
          </a:p>
          <a:p>
            <a:endParaRPr lang="en-US" dirty="0"/>
          </a:p>
          <a:p>
            <a:r>
              <a:rPr lang="en-US" dirty="0"/>
              <a:t>Embrace Change: Stay agile and adaptable in the face of a constantly changing digital landscape. Be open to adjusting your content ideas and marketing strategies as needed.</a:t>
            </a:r>
            <a:endParaRPr lang="en-IN" dirty="0"/>
          </a:p>
        </p:txBody>
      </p:sp>
    </p:spTree>
    <p:extLst>
      <p:ext uri="{BB962C8B-B14F-4D97-AF65-F5344CB8AC3E}">
        <p14:creationId xmlns:p14="http://schemas.microsoft.com/office/powerpoint/2010/main" val="1793166243"/>
      </p:ext>
    </p:extLst>
  </p:cSld>
  <p:clrMapOvr>
    <a:masterClrMapping/>
  </p:clrMapOvr>
  <mc:AlternateContent xmlns:mc="http://schemas.openxmlformats.org/markup-compatibility/2006" xmlns:p14="http://schemas.microsoft.com/office/powerpoint/2010/main">
    <mc:Choice Requires="p14">
      <p:transition spd="slow" p14:dur="2000" advTm="7045"/>
    </mc:Choice>
    <mc:Fallback xmlns="">
      <p:transition spd="slow" advTm="704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6243E-2715-7BE3-0FDA-B6C62493BBC4}"/>
              </a:ext>
            </a:extLst>
          </p:cNvPr>
          <p:cNvSpPr>
            <a:spLocks noGrp="1"/>
          </p:cNvSpPr>
          <p:nvPr>
            <p:ph type="title"/>
          </p:nvPr>
        </p:nvSpPr>
        <p:spPr>
          <a:xfrm>
            <a:off x="164592" y="91440"/>
            <a:ext cx="9692640" cy="1325562"/>
          </a:xfrm>
        </p:spPr>
        <p:txBody>
          <a:bodyPr/>
          <a:lstStyle/>
          <a:p>
            <a:r>
              <a:rPr lang="en-IN" dirty="0"/>
              <a:t>ADVERTISISNG GOALS </a:t>
            </a:r>
          </a:p>
        </p:txBody>
      </p:sp>
      <p:sp>
        <p:nvSpPr>
          <p:cNvPr id="3" name="Content Placeholder 2">
            <a:extLst>
              <a:ext uri="{FF2B5EF4-FFF2-40B4-BE49-F238E27FC236}">
                <a16:creationId xmlns:a16="http://schemas.microsoft.com/office/drawing/2014/main" id="{AB2ACAA3-CA67-A61A-3D6F-EEFAA05934A7}"/>
              </a:ext>
            </a:extLst>
          </p:cNvPr>
          <p:cNvSpPr>
            <a:spLocks noGrp="1"/>
          </p:cNvSpPr>
          <p:nvPr>
            <p:ph idx="1"/>
          </p:nvPr>
        </p:nvSpPr>
        <p:spPr>
          <a:xfrm>
            <a:off x="164592" y="1574800"/>
            <a:ext cx="10655808" cy="5191760"/>
          </a:xfrm>
        </p:spPr>
        <p:txBody>
          <a:bodyPr>
            <a:normAutofit/>
          </a:bodyPr>
          <a:lstStyle/>
          <a:p>
            <a:pPr marL="0" lvl="0" indent="0" algn="l" rtl="0">
              <a:spcBef>
                <a:spcPts val="1000"/>
              </a:spcBef>
              <a:spcAft>
                <a:spcPts val="0"/>
              </a:spcAft>
              <a:buClr>
                <a:schemeClr val="dk1"/>
              </a:buClr>
              <a:buSzPct val="25287"/>
              <a:buFont typeface="Arial"/>
              <a:buNone/>
            </a:pPr>
            <a:r>
              <a:rPr lang="en-US" sz="1800" b="1" dirty="0"/>
              <a:t>Advertising Goals for AMUL :</a:t>
            </a:r>
          </a:p>
          <a:p>
            <a:pPr marL="0" lvl="0" indent="0" algn="l" rtl="0">
              <a:spcBef>
                <a:spcPts val="1000"/>
              </a:spcBef>
              <a:spcAft>
                <a:spcPts val="0"/>
              </a:spcAft>
              <a:buClr>
                <a:schemeClr val="dk1"/>
              </a:buClr>
              <a:buSzPct val="39285"/>
              <a:buFont typeface="Arial"/>
              <a:buNone/>
            </a:pPr>
            <a:endParaRPr lang="en-US" dirty="0"/>
          </a:p>
          <a:p>
            <a:pPr marL="0" lvl="0" indent="0" algn="l" rtl="0">
              <a:spcBef>
                <a:spcPts val="1000"/>
              </a:spcBef>
              <a:spcAft>
                <a:spcPts val="0"/>
              </a:spcAft>
              <a:buNone/>
            </a:pPr>
            <a:r>
              <a:rPr lang="en-US" sz="1800" b="1" dirty="0"/>
              <a:t>Market Expansion :</a:t>
            </a:r>
          </a:p>
          <a:p>
            <a:pPr marL="0" lvl="0" indent="0" algn="l" rtl="0">
              <a:spcBef>
                <a:spcPts val="1000"/>
              </a:spcBef>
              <a:spcAft>
                <a:spcPts val="0"/>
              </a:spcAft>
              <a:buClr>
                <a:schemeClr val="dk1"/>
              </a:buClr>
              <a:buSzPct val="25287"/>
              <a:buFont typeface="Arial"/>
              <a:buNone/>
            </a:pPr>
            <a:r>
              <a:rPr lang="en-US" sz="1800" dirty="0"/>
              <a:t>The goal is to expand AMUL’s market presence by reaching new demographics and geographic regions. This could involve targeting new customer segments, introducing products tailored to specific regions, or entering international markets.</a:t>
            </a:r>
          </a:p>
          <a:p>
            <a:pPr marL="0" lvl="0" indent="0" algn="l" rtl="0">
              <a:spcBef>
                <a:spcPts val="1000"/>
              </a:spcBef>
              <a:spcAft>
                <a:spcPts val="0"/>
              </a:spcAft>
              <a:buClr>
                <a:schemeClr val="dk1"/>
              </a:buClr>
              <a:buSzPct val="39285"/>
              <a:buFont typeface="Arial"/>
              <a:buNone/>
            </a:pPr>
            <a:endParaRPr lang="en-US" dirty="0"/>
          </a:p>
          <a:p>
            <a:pPr marL="0" lvl="0" indent="0" algn="l" rtl="0">
              <a:spcBef>
                <a:spcPts val="1000"/>
              </a:spcBef>
              <a:spcAft>
                <a:spcPts val="0"/>
              </a:spcAft>
              <a:buNone/>
            </a:pPr>
            <a:r>
              <a:rPr lang="en-US" sz="1800" b="1" dirty="0">
                <a:latin typeface="Arial"/>
                <a:ea typeface="Arial"/>
                <a:cs typeface="Arial"/>
                <a:sym typeface="Arial"/>
              </a:rPr>
              <a:t>Product Awareness:</a:t>
            </a:r>
          </a:p>
          <a:p>
            <a:pPr marL="0" lvl="0" indent="0" algn="l" rtl="0">
              <a:spcBef>
                <a:spcPts val="1000"/>
              </a:spcBef>
              <a:spcAft>
                <a:spcPts val="0"/>
              </a:spcAft>
              <a:buClr>
                <a:schemeClr val="dk1"/>
              </a:buClr>
              <a:buSzPct val="25882"/>
              <a:buFont typeface="Arial"/>
              <a:buNone/>
            </a:pPr>
            <a:r>
              <a:rPr lang="en-US" sz="1800" b="1" dirty="0">
                <a:latin typeface="Arial"/>
                <a:ea typeface="Arial"/>
                <a:cs typeface="Arial"/>
                <a:sym typeface="Arial"/>
              </a:rPr>
              <a:t> </a:t>
            </a:r>
            <a:r>
              <a:rPr lang="en-US" sz="1800" dirty="0"/>
              <a:t>Increase awareness about specific </a:t>
            </a:r>
            <a:r>
              <a:rPr lang="en-US" dirty="0" err="1"/>
              <a:t>amuls</a:t>
            </a:r>
            <a:r>
              <a:rPr lang="en-US" dirty="0"/>
              <a:t> </a:t>
            </a:r>
            <a:r>
              <a:rPr lang="en-US" sz="1800" dirty="0"/>
              <a:t>products, such as </a:t>
            </a:r>
            <a:r>
              <a:rPr lang="en-US" sz="1800" dirty="0" err="1"/>
              <a:t>amul</a:t>
            </a:r>
            <a:r>
              <a:rPr lang="en-US" sz="1800" dirty="0"/>
              <a:t> dark chocolate and its new </a:t>
            </a:r>
            <a:r>
              <a:rPr lang="en-US" sz="1800" dirty="0" err="1"/>
              <a:t>varients</a:t>
            </a:r>
            <a:r>
              <a:rPr lang="en-US" sz="1800" dirty="0"/>
              <a:t> and also the wide range of varieties in ice creams .</a:t>
            </a:r>
          </a:p>
          <a:p>
            <a:pPr marL="0" lvl="0" indent="0" algn="l" rtl="0">
              <a:spcBef>
                <a:spcPts val="1000"/>
              </a:spcBef>
              <a:spcAft>
                <a:spcPts val="0"/>
              </a:spcAft>
              <a:buClr>
                <a:schemeClr val="dk1"/>
              </a:buClr>
              <a:buSzPct val="39285"/>
              <a:buFont typeface="Arial"/>
              <a:buNone/>
            </a:pPr>
            <a:endParaRPr lang="en-US" dirty="0"/>
          </a:p>
          <a:p>
            <a:pPr marL="0" lvl="0" indent="0" algn="l" rtl="0">
              <a:spcBef>
                <a:spcPts val="1000"/>
              </a:spcBef>
              <a:spcAft>
                <a:spcPts val="0"/>
              </a:spcAft>
              <a:buNone/>
            </a:pPr>
            <a:r>
              <a:rPr lang="en-US" sz="1800" b="1" dirty="0"/>
              <a:t>Social Media Engagement:</a:t>
            </a:r>
          </a:p>
          <a:p>
            <a:pPr marL="0" lvl="0" indent="0" algn="l" rtl="0">
              <a:spcBef>
                <a:spcPts val="1000"/>
              </a:spcBef>
              <a:spcAft>
                <a:spcPts val="0"/>
              </a:spcAft>
              <a:buClr>
                <a:schemeClr val="dk1"/>
              </a:buClr>
              <a:buSzPct val="26506"/>
              <a:buFont typeface="Arial"/>
              <a:buNone/>
            </a:pPr>
            <a:r>
              <a:rPr lang="en-US" sz="1800" dirty="0"/>
              <a:t> Boost engagement on </a:t>
            </a:r>
            <a:r>
              <a:rPr lang="en-US" sz="1800" dirty="0" err="1"/>
              <a:t>amuls</a:t>
            </a:r>
            <a:r>
              <a:rPr lang="en-US" sz="1800" dirty="0"/>
              <a:t> social media platforms by encouraging more likes, shares, comments, and interactions with the brand's content. This goal aims to build a strong community of loyal followers and brand advocates.</a:t>
            </a:r>
          </a:p>
          <a:p>
            <a:endParaRPr lang="en-IN" dirty="0"/>
          </a:p>
        </p:txBody>
      </p:sp>
    </p:spTree>
    <p:extLst>
      <p:ext uri="{BB962C8B-B14F-4D97-AF65-F5344CB8AC3E}">
        <p14:creationId xmlns:p14="http://schemas.microsoft.com/office/powerpoint/2010/main" val="1637295913"/>
      </p:ext>
    </p:extLst>
  </p:cSld>
  <p:clrMapOvr>
    <a:masterClrMapping/>
  </p:clrMapOvr>
  <mc:AlternateContent xmlns:mc="http://schemas.openxmlformats.org/markup-compatibility/2006" xmlns:p14="http://schemas.microsoft.com/office/powerpoint/2010/main">
    <mc:Choice Requires="p14">
      <p:transition spd="slow" p14:dur="2000" advTm="6255"/>
    </mc:Choice>
    <mc:Fallback xmlns="">
      <p:transition spd="slow" advTm="625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0A85-4B9F-3319-5F64-54F6C1D7B5AE}"/>
              </a:ext>
            </a:extLst>
          </p:cNvPr>
          <p:cNvSpPr>
            <a:spLocks noGrp="1"/>
          </p:cNvSpPr>
          <p:nvPr>
            <p:ph type="title"/>
          </p:nvPr>
        </p:nvSpPr>
        <p:spPr>
          <a:xfrm>
            <a:off x="164592" y="0"/>
            <a:ext cx="9692640" cy="873760"/>
          </a:xfrm>
        </p:spPr>
        <p:txBody>
          <a:bodyPr/>
          <a:lstStyle/>
          <a:p>
            <a:endParaRPr lang="en-IN"/>
          </a:p>
        </p:txBody>
      </p:sp>
      <p:sp>
        <p:nvSpPr>
          <p:cNvPr id="3" name="Content Placeholder 2">
            <a:extLst>
              <a:ext uri="{FF2B5EF4-FFF2-40B4-BE49-F238E27FC236}">
                <a16:creationId xmlns:a16="http://schemas.microsoft.com/office/drawing/2014/main" id="{EF6425CB-C1B5-2948-DF19-E0BCBCB86F2F}"/>
              </a:ext>
            </a:extLst>
          </p:cNvPr>
          <p:cNvSpPr>
            <a:spLocks noGrp="1"/>
          </p:cNvSpPr>
          <p:nvPr>
            <p:ph idx="1"/>
          </p:nvPr>
        </p:nvSpPr>
        <p:spPr>
          <a:xfrm>
            <a:off x="347472" y="1087120"/>
            <a:ext cx="10137648" cy="5435600"/>
          </a:xfrm>
        </p:spPr>
        <p:txBody>
          <a:bodyPr/>
          <a:lstStyle/>
          <a:p>
            <a:pPr marL="0" lvl="0" indent="0" algn="l" rtl="0">
              <a:spcBef>
                <a:spcPts val="1000"/>
              </a:spcBef>
              <a:spcAft>
                <a:spcPts val="0"/>
              </a:spcAft>
              <a:buNone/>
            </a:pPr>
            <a:r>
              <a:rPr lang="en-US" sz="2000" b="1" dirty="0">
                <a:latin typeface="Arial"/>
                <a:ea typeface="Arial"/>
                <a:cs typeface="Arial"/>
                <a:sym typeface="Arial"/>
              </a:rPr>
              <a:t>Competitive Differentiation: </a:t>
            </a:r>
          </a:p>
          <a:p>
            <a:pPr marL="0" lvl="0" indent="0" algn="l" rtl="0">
              <a:spcBef>
                <a:spcPts val="1000"/>
              </a:spcBef>
              <a:spcAft>
                <a:spcPts val="0"/>
              </a:spcAft>
              <a:buClr>
                <a:schemeClr val="dk1"/>
              </a:buClr>
              <a:buSzPct val="35808"/>
              <a:buFont typeface="Arial"/>
              <a:buNone/>
            </a:pPr>
            <a:r>
              <a:rPr lang="en-US" sz="1800" dirty="0"/>
              <a:t>Emphasize </a:t>
            </a:r>
            <a:r>
              <a:rPr lang="en-US" sz="1800" dirty="0" err="1"/>
              <a:t>Amuls</a:t>
            </a:r>
            <a:r>
              <a:rPr lang="en-US" sz="1800" dirty="0"/>
              <a:t> unique selling points and differentiators, setting the brand apart from competitors in the crowded beverage market. The goal is to communicate why </a:t>
            </a:r>
            <a:r>
              <a:rPr lang="en-US" sz="1800" dirty="0" err="1"/>
              <a:t>Amuls</a:t>
            </a:r>
            <a:r>
              <a:rPr lang="en-US" sz="1800" dirty="0"/>
              <a:t> products stand out and offer better value to consumers.</a:t>
            </a:r>
          </a:p>
          <a:p>
            <a:pPr marL="0" lvl="0" indent="0" algn="l" rtl="0">
              <a:spcBef>
                <a:spcPts val="1000"/>
              </a:spcBef>
              <a:spcAft>
                <a:spcPts val="0"/>
              </a:spcAft>
              <a:buClr>
                <a:schemeClr val="dk1"/>
              </a:buClr>
              <a:buSzPct val="39285"/>
              <a:buFont typeface="Arial"/>
              <a:buNone/>
            </a:pPr>
            <a:endParaRPr lang="en-US" dirty="0"/>
          </a:p>
          <a:p>
            <a:pPr marL="0" lvl="0" indent="0" algn="l" rtl="0">
              <a:spcBef>
                <a:spcPts val="1000"/>
              </a:spcBef>
              <a:spcAft>
                <a:spcPts val="0"/>
              </a:spcAft>
              <a:buNone/>
            </a:pPr>
            <a:r>
              <a:rPr lang="en-US" sz="2000" b="1" dirty="0"/>
              <a:t>Seasonal Promotions:</a:t>
            </a:r>
          </a:p>
          <a:p>
            <a:pPr marL="0" lvl="0" indent="0" algn="l" rtl="0">
              <a:spcBef>
                <a:spcPts val="1000"/>
              </a:spcBef>
              <a:spcAft>
                <a:spcPts val="0"/>
              </a:spcAft>
              <a:buClr>
                <a:schemeClr val="dk1"/>
              </a:buClr>
              <a:buSzPct val="37555"/>
              <a:buFont typeface="Arial"/>
              <a:buNone/>
            </a:pPr>
            <a:r>
              <a:rPr lang="en-US" sz="1800" dirty="0"/>
              <a:t> Launch targeted advertising campaigns around specific seasons or festivals, aligning </a:t>
            </a:r>
            <a:r>
              <a:rPr lang="en-US" sz="1800" dirty="0" err="1"/>
              <a:t>amuls</a:t>
            </a:r>
            <a:r>
              <a:rPr lang="en-US" sz="1800" dirty="0"/>
              <a:t> products with the preferences and needs of consumers during those periods.</a:t>
            </a:r>
          </a:p>
          <a:p>
            <a:pPr marL="0" lvl="0" indent="0" algn="l" rtl="0">
              <a:spcBef>
                <a:spcPts val="1000"/>
              </a:spcBef>
              <a:spcAft>
                <a:spcPts val="0"/>
              </a:spcAft>
              <a:buClr>
                <a:schemeClr val="dk1"/>
              </a:buClr>
              <a:buSzPct val="39285"/>
              <a:buFont typeface="Arial"/>
              <a:buNone/>
            </a:pPr>
            <a:endParaRPr lang="en-US" dirty="0"/>
          </a:p>
          <a:p>
            <a:pPr marL="0" lvl="0" indent="0" algn="l" rtl="0">
              <a:spcBef>
                <a:spcPts val="1000"/>
              </a:spcBef>
              <a:spcAft>
                <a:spcPts val="0"/>
              </a:spcAft>
              <a:buNone/>
            </a:pPr>
            <a:r>
              <a:rPr lang="en-US" sz="2000" b="1" dirty="0"/>
              <a:t>Brand Loyalty and Advocacy:</a:t>
            </a:r>
          </a:p>
          <a:p>
            <a:pPr marL="0" lvl="0" indent="0" algn="l" rtl="0">
              <a:spcBef>
                <a:spcPts val="1000"/>
              </a:spcBef>
              <a:spcAft>
                <a:spcPts val="0"/>
              </a:spcAft>
              <a:buClr>
                <a:schemeClr val="dk1"/>
              </a:buClr>
              <a:buSzPct val="37555"/>
              <a:buFont typeface="Arial"/>
              <a:buNone/>
            </a:pPr>
            <a:r>
              <a:rPr lang="en-US" dirty="0"/>
              <a:t> </a:t>
            </a:r>
            <a:r>
              <a:rPr lang="en-US" sz="1800" dirty="0"/>
              <a:t>Foster brand loyalty among existing customers and turn them into brand advocates. Encourage repeat purchases and word-of-mouth referrals through loyalty programs, exclusive offers, and customer appreciation initiatives.</a:t>
            </a:r>
          </a:p>
          <a:p>
            <a:endParaRPr lang="en-IN" dirty="0"/>
          </a:p>
        </p:txBody>
      </p:sp>
    </p:spTree>
    <p:extLst>
      <p:ext uri="{BB962C8B-B14F-4D97-AF65-F5344CB8AC3E}">
        <p14:creationId xmlns:p14="http://schemas.microsoft.com/office/powerpoint/2010/main" val="2997244546"/>
      </p:ext>
    </p:extLst>
  </p:cSld>
  <p:clrMapOvr>
    <a:masterClrMapping/>
  </p:clrMapOvr>
  <mc:AlternateContent xmlns:mc="http://schemas.openxmlformats.org/markup-compatibility/2006" xmlns:p14="http://schemas.microsoft.com/office/powerpoint/2010/main">
    <mc:Choice Requires="p14">
      <p:transition spd="slow" p14:dur="2000" advTm="3532"/>
    </mc:Choice>
    <mc:Fallback xmlns="">
      <p:transition spd="slow" advTm="353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97AB1-B3A0-2F28-D260-B4A12F558ABF}"/>
              </a:ext>
            </a:extLst>
          </p:cNvPr>
          <p:cNvSpPr>
            <a:spLocks noGrp="1"/>
          </p:cNvSpPr>
          <p:nvPr>
            <p:ph type="title"/>
          </p:nvPr>
        </p:nvSpPr>
        <p:spPr>
          <a:xfrm>
            <a:off x="164592" y="91440"/>
            <a:ext cx="9692640" cy="1325562"/>
          </a:xfrm>
        </p:spPr>
        <p:txBody>
          <a:bodyPr/>
          <a:lstStyle/>
          <a:p>
            <a:r>
              <a:rPr lang="en-IN" dirty="0"/>
              <a:t>Audience Targeting</a:t>
            </a:r>
          </a:p>
        </p:txBody>
      </p:sp>
      <p:sp>
        <p:nvSpPr>
          <p:cNvPr id="3" name="Content Placeholder 2">
            <a:extLst>
              <a:ext uri="{FF2B5EF4-FFF2-40B4-BE49-F238E27FC236}">
                <a16:creationId xmlns:a16="http://schemas.microsoft.com/office/drawing/2014/main" id="{70DEFFA0-DA89-5B49-E2BA-D6FE30EB42C6}"/>
              </a:ext>
            </a:extLst>
          </p:cNvPr>
          <p:cNvSpPr>
            <a:spLocks noGrp="1"/>
          </p:cNvSpPr>
          <p:nvPr>
            <p:ph idx="1"/>
          </p:nvPr>
        </p:nvSpPr>
        <p:spPr>
          <a:xfrm>
            <a:off x="164592" y="1493520"/>
            <a:ext cx="10848848" cy="4917440"/>
          </a:xfrm>
        </p:spPr>
        <p:txBody>
          <a:bodyPr>
            <a:normAutofit/>
          </a:bodyPr>
          <a:lstStyle/>
          <a:p>
            <a:pPr marL="0" lvl="0" indent="0" algn="l" rtl="0">
              <a:spcBef>
                <a:spcPts val="1000"/>
              </a:spcBef>
              <a:spcAft>
                <a:spcPts val="0"/>
              </a:spcAft>
              <a:buClr>
                <a:schemeClr val="dk1"/>
              </a:buClr>
              <a:buSzPts val="1100"/>
              <a:buFont typeface="Arial"/>
              <a:buNone/>
            </a:pPr>
            <a:r>
              <a:rPr lang="en-US" dirty="0"/>
              <a:t>Amul’s</a:t>
            </a:r>
            <a:r>
              <a:rPr lang="en-US" sz="1800" dirty="0"/>
              <a:t> target audience comprises diverse demographics, interests, and behaviors, reflecting the wide appeal of their products. The primary target audience can be defined as follows</a:t>
            </a:r>
            <a:r>
              <a:rPr lang="en-US" dirty="0"/>
              <a:t>:</a:t>
            </a:r>
          </a:p>
          <a:p>
            <a:pPr marL="0" lvl="0" indent="0" algn="l" rtl="0">
              <a:spcBef>
                <a:spcPts val="1000"/>
              </a:spcBef>
              <a:spcAft>
                <a:spcPts val="0"/>
              </a:spcAft>
              <a:buNone/>
            </a:pPr>
            <a:r>
              <a:rPr lang="en-US" sz="2000" b="1" dirty="0"/>
              <a:t>Demographics:</a:t>
            </a:r>
          </a:p>
          <a:p>
            <a:pPr marL="0" lvl="0" indent="0" algn="l" rtl="0">
              <a:spcBef>
                <a:spcPts val="1000"/>
              </a:spcBef>
              <a:spcAft>
                <a:spcPts val="0"/>
              </a:spcAft>
              <a:buNone/>
            </a:pPr>
            <a:r>
              <a:rPr lang="en-US" sz="2000" b="1" dirty="0"/>
              <a:t>Age: </a:t>
            </a:r>
            <a:r>
              <a:rPr lang="en-US" sz="1800" dirty="0"/>
              <a:t>The main target age group falls between 05 to 70 years, capturing both young adults and millennials and old who are adventurous, health-conscious, and open to trying new products.</a:t>
            </a:r>
          </a:p>
          <a:p>
            <a:pPr marL="0" lvl="0" indent="0" algn="l" rtl="0">
              <a:spcBef>
                <a:spcPts val="1000"/>
              </a:spcBef>
              <a:spcAft>
                <a:spcPts val="0"/>
              </a:spcAft>
              <a:buNone/>
            </a:pPr>
            <a:r>
              <a:rPr lang="en-US" sz="2000" b="1" dirty="0"/>
              <a:t>Gender: </a:t>
            </a:r>
            <a:r>
              <a:rPr lang="en-US" b="1" dirty="0"/>
              <a:t>Amul’s </a:t>
            </a:r>
            <a:r>
              <a:rPr lang="en-US" sz="1800" dirty="0"/>
              <a:t>products appeal to both male and female consumers, with a focus on gender-neutral marketing to be inclusive.</a:t>
            </a:r>
          </a:p>
          <a:p>
            <a:pPr marL="0" lvl="0" indent="0" algn="l" rtl="0">
              <a:spcBef>
                <a:spcPts val="1000"/>
              </a:spcBef>
              <a:spcAft>
                <a:spcPts val="0"/>
              </a:spcAft>
              <a:buNone/>
            </a:pPr>
            <a:r>
              <a:rPr lang="en-US" sz="2000" b="1" dirty="0"/>
              <a:t>Location:</a:t>
            </a:r>
            <a:r>
              <a:rPr lang="en-US" dirty="0"/>
              <a:t> </a:t>
            </a:r>
            <a:r>
              <a:rPr lang="en-US" sz="1800" dirty="0"/>
              <a:t>The target audience includes urban and semi-urban areas with a focus on regions where </a:t>
            </a:r>
            <a:r>
              <a:rPr lang="en-US" dirty="0"/>
              <a:t>Amul </a:t>
            </a:r>
            <a:r>
              <a:rPr lang="en-US" sz="1800" dirty="0"/>
              <a:t>has a strong market presence.</a:t>
            </a:r>
          </a:p>
          <a:p>
            <a:pPr marL="0" lvl="0" indent="0" algn="l" rtl="0">
              <a:spcBef>
                <a:spcPts val="1000"/>
              </a:spcBef>
              <a:spcAft>
                <a:spcPts val="0"/>
              </a:spcAft>
              <a:buNone/>
            </a:pPr>
            <a:r>
              <a:rPr lang="en-US" sz="1800" b="1" dirty="0"/>
              <a:t>Interests and Behavior:</a:t>
            </a:r>
          </a:p>
          <a:p>
            <a:pPr marL="0" lvl="0" indent="0" algn="l" rtl="0">
              <a:spcBef>
                <a:spcPts val="1000"/>
              </a:spcBef>
              <a:spcAft>
                <a:spcPts val="0"/>
              </a:spcAft>
              <a:buNone/>
            </a:pPr>
            <a:r>
              <a:rPr lang="en-US" sz="1800" dirty="0"/>
              <a:t>Health and Wellness Enthusiasts: Individuals who prioritize health and are interested in </a:t>
            </a:r>
            <a:r>
              <a:rPr lang="en-US" sz="1800" dirty="0" err="1"/>
              <a:t>flavouful</a:t>
            </a:r>
            <a:r>
              <a:rPr lang="en-US" sz="1800" dirty="0"/>
              <a:t> ,natural and nutritious options. They seek products that align with their active lifestyle.</a:t>
            </a:r>
          </a:p>
          <a:p>
            <a:endParaRPr lang="en-IN" dirty="0"/>
          </a:p>
        </p:txBody>
      </p:sp>
    </p:spTree>
    <p:extLst>
      <p:ext uri="{BB962C8B-B14F-4D97-AF65-F5344CB8AC3E}">
        <p14:creationId xmlns:p14="http://schemas.microsoft.com/office/powerpoint/2010/main" val="1494443435"/>
      </p:ext>
    </p:extLst>
  </p:cSld>
  <p:clrMapOvr>
    <a:masterClrMapping/>
  </p:clrMapOvr>
  <mc:AlternateContent xmlns:mc="http://schemas.openxmlformats.org/markup-compatibility/2006" xmlns:p14="http://schemas.microsoft.com/office/powerpoint/2010/main">
    <mc:Choice Requires="p14">
      <p:transition spd="slow" p14:dur="2000" advTm="5730"/>
    </mc:Choice>
    <mc:Fallback xmlns="">
      <p:transition spd="slow" advTm="573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33EF9-8539-9D92-9E89-343F0C19C2AE}"/>
              </a:ext>
            </a:extLst>
          </p:cNvPr>
          <p:cNvSpPr>
            <a:spLocks noGrp="1"/>
          </p:cNvSpPr>
          <p:nvPr>
            <p:ph type="title"/>
          </p:nvPr>
        </p:nvSpPr>
        <p:spPr>
          <a:xfrm>
            <a:off x="1218672" y="533544"/>
            <a:ext cx="9603275" cy="729641"/>
          </a:xfrm>
        </p:spPr>
        <p:txBody>
          <a:bodyPr>
            <a:normAutofit fontScale="90000"/>
          </a:bodyPr>
          <a:lstStyle/>
          <a:p>
            <a:pPr marL="0" marR="0" lvl="0" indent="0" defTabSz="914400" rtl="0" eaLnBrk="1" fontAlgn="auto" latinLnBrk="0" hangingPunct="1">
              <a:lnSpc>
                <a:spcPct val="115000"/>
              </a:lnSpc>
              <a:spcBef>
                <a:spcPts val="0"/>
              </a:spcBef>
              <a:spcAft>
                <a:spcPts val="0"/>
              </a:spcAft>
              <a:tabLst/>
              <a:defRPr/>
            </a:pPr>
            <a:r>
              <a:rPr kumimoji="0" lang="en-US" sz="1400" b="1" i="0" u="none" strike="noStrike" kern="0" cap="none" spc="0" normalizeH="0" baseline="0" noProof="0" dirty="0">
                <a:ln>
                  <a:noFill/>
                </a:ln>
                <a:solidFill>
                  <a:srgbClr val="434343"/>
                </a:solidFill>
                <a:effectLst/>
                <a:uLnTx/>
                <a:uFillTx/>
                <a:latin typeface="Arial"/>
                <a:cs typeface="Arial"/>
                <a:sym typeface="Arial"/>
              </a:rPr>
              <a:t>Part 4: Content Creation and Curation (Post creations, Designs/Video Editing, Ad Campaigns over Social Media and Email Ideation and Creation) </a:t>
            </a:r>
            <a:br>
              <a:rPr kumimoji="0" lang="en-US" sz="1400" b="0" i="0" u="none" strike="noStrike" kern="0" cap="none" spc="0" normalizeH="0" baseline="0" noProof="0" dirty="0">
                <a:ln>
                  <a:noFill/>
                </a:ln>
                <a:solidFill>
                  <a:srgbClr val="000000"/>
                </a:solidFill>
                <a:effectLst/>
                <a:uLnTx/>
                <a:uFillTx/>
                <a:latin typeface="Arial"/>
                <a:cs typeface="Arial"/>
                <a:sym typeface="Arial"/>
              </a:rPr>
            </a:br>
            <a:endParaRPr lang="en-IN" dirty="0"/>
          </a:p>
        </p:txBody>
      </p:sp>
      <p:sp>
        <p:nvSpPr>
          <p:cNvPr id="3" name="Content Placeholder 2">
            <a:extLst>
              <a:ext uri="{FF2B5EF4-FFF2-40B4-BE49-F238E27FC236}">
                <a16:creationId xmlns:a16="http://schemas.microsoft.com/office/drawing/2014/main" id="{47FE0961-5BB6-A43F-29B7-A25E8B66A36C}"/>
              </a:ext>
            </a:extLst>
          </p:cNvPr>
          <p:cNvSpPr>
            <a:spLocks noGrp="1"/>
          </p:cNvSpPr>
          <p:nvPr>
            <p:ph idx="1"/>
          </p:nvPr>
        </p:nvSpPr>
        <p:spPr>
          <a:xfrm>
            <a:off x="1451579" y="721360"/>
            <a:ext cx="9603275" cy="4744985"/>
          </a:xfrm>
        </p:spPr>
        <p:txBody>
          <a:bodyPr/>
          <a:lstStyle/>
          <a:p>
            <a:r>
              <a:rPr lang="en-GB" sz="2000" b="1" dirty="0">
                <a:solidFill>
                  <a:srgbClr val="434343"/>
                </a:solidFill>
              </a:rPr>
              <a:t>Instagram Story</a:t>
            </a:r>
          </a:p>
          <a:p>
            <a:endParaRPr lang="en-IN" dirty="0"/>
          </a:p>
        </p:txBody>
      </p:sp>
      <p:pic>
        <p:nvPicPr>
          <p:cNvPr id="5" name="Picture 4">
            <a:extLst>
              <a:ext uri="{FF2B5EF4-FFF2-40B4-BE49-F238E27FC236}">
                <a16:creationId xmlns:a16="http://schemas.microsoft.com/office/drawing/2014/main" id="{A1C45FEB-EA1B-DBD9-F445-D9652BB3D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1655"/>
            <a:ext cx="3225966" cy="4744985"/>
          </a:xfrm>
          <a:prstGeom prst="rect">
            <a:avLst/>
          </a:prstGeom>
        </p:spPr>
      </p:pic>
      <p:pic>
        <p:nvPicPr>
          <p:cNvPr id="7" name="Picture 6">
            <a:extLst>
              <a:ext uri="{FF2B5EF4-FFF2-40B4-BE49-F238E27FC236}">
                <a16:creationId xmlns:a16="http://schemas.microsoft.com/office/drawing/2014/main" id="{D4F7D0C2-060E-AAEC-A028-F5BFA79DA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9694" y="1391655"/>
            <a:ext cx="3092609" cy="4876026"/>
          </a:xfrm>
          <a:prstGeom prst="rect">
            <a:avLst/>
          </a:prstGeom>
        </p:spPr>
      </p:pic>
      <p:pic>
        <p:nvPicPr>
          <p:cNvPr id="9" name="Picture 8">
            <a:extLst>
              <a:ext uri="{FF2B5EF4-FFF2-40B4-BE49-F238E27FC236}">
                <a16:creationId xmlns:a16="http://schemas.microsoft.com/office/drawing/2014/main" id="{49864C0C-43FB-420F-0428-2EACA58DB9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0721" y="1297746"/>
            <a:ext cx="2987040" cy="4932801"/>
          </a:xfrm>
          <a:prstGeom prst="rect">
            <a:avLst/>
          </a:prstGeom>
        </p:spPr>
      </p:pic>
    </p:spTree>
    <p:extLst>
      <p:ext uri="{BB962C8B-B14F-4D97-AF65-F5344CB8AC3E}">
        <p14:creationId xmlns:p14="http://schemas.microsoft.com/office/powerpoint/2010/main" val="3888757515"/>
      </p:ext>
    </p:extLst>
  </p:cSld>
  <p:clrMapOvr>
    <a:masterClrMapping/>
  </p:clrMapOvr>
  <mc:AlternateContent xmlns:mc="http://schemas.openxmlformats.org/markup-compatibility/2006" xmlns:p14="http://schemas.microsoft.com/office/powerpoint/2010/main">
    <mc:Choice Requires="p14">
      <p:transition spd="slow" p14:dur="2000" advTm="11916"/>
    </mc:Choice>
    <mc:Fallback xmlns="">
      <p:transition spd="slow" advTm="1191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46284-EDE8-2F21-8B6A-1ABFA7BC1ABF}"/>
              </a:ext>
            </a:extLst>
          </p:cNvPr>
          <p:cNvSpPr>
            <a:spLocks noGrp="1"/>
          </p:cNvSpPr>
          <p:nvPr>
            <p:ph type="title"/>
          </p:nvPr>
        </p:nvSpPr>
        <p:spPr>
          <a:xfrm>
            <a:off x="979402" y="589656"/>
            <a:ext cx="9603275" cy="506121"/>
          </a:xfrm>
        </p:spPr>
        <p:txBody>
          <a:bodyPr>
            <a:normAutofit fontScale="90000"/>
          </a:bodyPr>
          <a:lstStyle/>
          <a:p>
            <a:r>
              <a:rPr kumimoji="0" lang="en-US" sz="1300" b="1" i="0" u="none" strike="noStrike" kern="0" cap="none" spc="0" normalizeH="0" baseline="0" noProof="0" dirty="0">
                <a:ln>
                  <a:noFill/>
                </a:ln>
                <a:solidFill>
                  <a:srgbClr val="434343"/>
                </a:solidFill>
                <a:effectLst/>
                <a:uLnTx/>
                <a:uFillTx/>
                <a:latin typeface="Arial"/>
                <a:ea typeface="+mj-ea"/>
                <a:cs typeface="Arial"/>
                <a:sym typeface="Arial"/>
              </a:rPr>
              <a:t>Part 4: Content Creation and Curation (Post creations, Designs/Video Editing, Ad Campaigns over Social Media and Email Ideation and Creation) </a:t>
            </a:r>
            <a:br>
              <a:rPr kumimoji="0" lang="en-US" sz="1300" b="0" i="0" u="none" strike="noStrike" kern="0" cap="none" spc="0" normalizeH="0" baseline="0" noProof="0" dirty="0">
                <a:ln>
                  <a:noFill/>
                </a:ln>
                <a:solidFill>
                  <a:srgbClr val="000000"/>
                </a:solidFill>
                <a:effectLst/>
                <a:uLnTx/>
                <a:uFillTx/>
                <a:latin typeface="Arial"/>
                <a:ea typeface="+mj-ea"/>
                <a:cs typeface="Arial"/>
                <a:sym typeface="Arial"/>
              </a:rPr>
            </a:br>
            <a:endParaRPr lang="en-IN" dirty="0"/>
          </a:p>
        </p:txBody>
      </p:sp>
      <p:pic>
        <p:nvPicPr>
          <p:cNvPr id="5" name="Content Placeholder 4">
            <a:extLst>
              <a:ext uri="{FF2B5EF4-FFF2-40B4-BE49-F238E27FC236}">
                <a16:creationId xmlns:a16="http://schemas.microsoft.com/office/drawing/2014/main" id="{A9D97718-B31D-F577-5AAD-CF6D6A21A6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8957" y="958988"/>
            <a:ext cx="4180047" cy="5219231"/>
          </a:xfrm>
        </p:spPr>
      </p:pic>
      <p:pic>
        <p:nvPicPr>
          <p:cNvPr id="3" name="Picture 2">
            <a:extLst>
              <a:ext uri="{FF2B5EF4-FFF2-40B4-BE49-F238E27FC236}">
                <a16:creationId xmlns:a16="http://schemas.microsoft.com/office/drawing/2014/main" id="{AB69C940-B0A4-5FB6-2A4F-F301C5392168}"/>
              </a:ext>
            </a:extLst>
          </p:cNvPr>
          <p:cNvPicPr>
            <a:picLocks noChangeAspect="1"/>
          </p:cNvPicPr>
          <p:nvPr/>
        </p:nvPicPr>
        <p:blipFill>
          <a:blip r:embed="rId3"/>
          <a:stretch>
            <a:fillRect/>
          </a:stretch>
        </p:blipFill>
        <p:spPr>
          <a:xfrm>
            <a:off x="6813075" y="1061909"/>
            <a:ext cx="4180048" cy="5206435"/>
          </a:xfrm>
          <a:prstGeom prst="rect">
            <a:avLst/>
          </a:prstGeom>
        </p:spPr>
      </p:pic>
      <p:sp>
        <p:nvSpPr>
          <p:cNvPr id="6" name="TextBox 5">
            <a:extLst>
              <a:ext uri="{FF2B5EF4-FFF2-40B4-BE49-F238E27FC236}">
                <a16:creationId xmlns:a16="http://schemas.microsoft.com/office/drawing/2014/main" id="{30E11443-B167-9745-F2A2-E451892A934C}"/>
              </a:ext>
            </a:extLst>
          </p:cNvPr>
          <p:cNvSpPr txBox="1"/>
          <p:nvPr/>
        </p:nvSpPr>
        <p:spPr>
          <a:xfrm>
            <a:off x="10200640" y="589656"/>
            <a:ext cx="1310640" cy="369332"/>
          </a:xfrm>
          <a:prstGeom prst="rect">
            <a:avLst/>
          </a:prstGeom>
          <a:noFill/>
        </p:spPr>
        <p:txBody>
          <a:bodyPr wrap="square">
            <a:spAutoFit/>
          </a:bodyPr>
          <a:lstStyle/>
          <a:p>
            <a:r>
              <a:rPr kumimoji="0" lang="en-US" sz="1800" b="0" i="0" u="none" strike="noStrike" kern="0" cap="none" spc="0" normalizeH="0" baseline="0" noProof="0" dirty="0">
                <a:ln>
                  <a:noFill/>
                </a:ln>
                <a:solidFill>
                  <a:srgbClr val="000000"/>
                </a:solidFill>
                <a:effectLst/>
                <a:uLnTx/>
                <a:uFillTx/>
                <a:latin typeface="Arial"/>
                <a:ea typeface="+mj-ea"/>
                <a:cs typeface="Arial"/>
                <a:sym typeface="Arial"/>
              </a:rPr>
              <a:t>POST</a:t>
            </a:r>
            <a:endParaRPr lang="en-IN" dirty="0"/>
          </a:p>
        </p:txBody>
      </p:sp>
    </p:spTree>
    <p:extLst>
      <p:ext uri="{BB962C8B-B14F-4D97-AF65-F5344CB8AC3E}">
        <p14:creationId xmlns:p14="http://schemas.microsoft.com/office/powerpoint/2010/main" val="1670667896"/>
      </p:ext>
    </p:extLst>
  </p:cSld>
  <p:clrMapOvr>
    <a:masterClrMapping/>
  </p:clrMapOvr>
  <p:transition spd="slow" advTm="7348">
    <p:check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076BB-6067-8597-91A0-1C09824D2EA2}"/>
              </a:ext>
            </a:extLst>
          </p:cNvPr>
          <p:cNvSpPr>
            <a:spLocks noGrp="1"/>
          </p:cNvSpPr>
          <p:nvPr>
            <p:ph type="title"/>
          </p:nvPr>
        </p:nvSpPr>
        <p:spPr>
          <a:xfrm>
            <a:off x="0" y="99459"/>
            <a:ext cx="11054853" cy="1049235"/>
          </a:xfrm>
        </p:spPr>
        <p:txBody>
          <a:bodyPr>
            <a:normAutofit fontScale="90000"/>
          </a:bodyPr>
          <a:lstStyle/>
          <a:p>
            <a:br>
              <a:rPr lang="en-US" sz="4400" dirty="0"/>
            </a:br>
            <a:endParaRPr lang="en-IN" dirty="0"/>
          </a:p>
        </p:txBody>
      </p:sp>
      <p:sp>
        <p:nvSpPr>
          <p:cNvPr id="7" name="Content Placeholder 2">
            <a:extLst>
              <a:ext uri="{FF2B5EF4-FFF2-40B4-BE49-F238E27FC236}">
                <a16:creationId xmlns:a16="http://schemas.microsoft.com/office/drawing/2014/main" id="{5C911A28-9E17-8E66-275D-FFB517EBAD71}"/>
              </a:ext>
            </a:extLst>
          </p:cNvPr>
          <p:cNvSpPr txBox="1">
            <a:spLocks noGrp="1"/>
          </p:cNvSpPr>
          <p:nvPr>
            <p:ph idx="1"/>
          </p:nvPr>
        </p:nvSpPr>
        <p:spPr>
          <a:xfrm>
            <a:off x="-71438" y="822960"/>
            <a:ext cx="11257281" cy="603503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Algerian" panose="04020705040A02060702" pitchFamily="82" charset="0"/>
              </a:rPr>
              <a:t>Research Brand Identity</a:t>
            </a:r>
            <a:r>
              <a:rPr lang="en-US" b="1" dirty="0"/>
              <a:t>: </a:t>
            </a:r>
          </a:p>
          <a:p>
            <a:r>
              <a:rPr lang="en-US" b="1" dirty="0"/>
              <a:t>Logo : </a:t>
            </a:r>
            <a:endParaRPr lang="en-US" dirty="0"/>
          </a:p>
          <a:p>
            <a:r>
              <a:rPr lang="en-GB" b="1" dirty="0"/>
              <a:t>Brand Colour : white background with a girl </a:t>
            </a:r>
          </a:p>
          <a:p>
            <a:r>
              <a:rPr lang="en-GB" b="1" dirty="0"/>
              <a:t>Brand Messaging : Taste Of India </a:t>
            </a:r>
          </a:p>
          <a:p>
            <a:endParaRPr lang="en-GB" b="1" dirty="0"/>
          </a:p>
          <a:p>
            <a:endParaRPr lang="en-GB" b="1" dirty="0"/>
          </a:p>
          <a:p>
            <a:endParaRPr lang="en-GB" b="1" dirty="0"/>
          </a:p>
          <a:p>
            <a:endParaRPr lang="en-GB" b="1" dirty="0"/>
          </a:p>
          <a:p>
            <a:r>
              <a:rPr lang="en-GB" b="1" dirty="0"/>
              <a:t>Mission/Values:</a:t>
            </a:r>
          </a:p>
          <a:p>
            <a:r>
              <a:rPr lang="en-US" dirty="0">
                <a:solidFill>
                  <a:srgbClr val="202124"/>
                </a:solidFill>
                <a:latin typeface="Google Sans"/>
              </a:rPr>
              <a:t>“</a:t>
            </a:r>
            <a:r>
              <a:rPr lang="en-US" dirty="0">
                <a:solidFill>
                  <a:srgbClr val="040C28"/>
                </a:solidFill>
                <a:latin typeface="Google Sans"/>
              </a:rPr>
              <a:t>Amul's vision is to provide mor and more satisfaction to the farmers, employees and distributers</a:t>
            </a:r>
            <a:r>
              <a:rPr lang="en-US" dirty="0">
                <a:solidFill>
                  <a:srgbClr val="202124"/>
                </a:solidFill>
                <a:latin typeface="Google Sans"/>
              </a:rPr>
              <a:t>” </a:t>
            </a:r>
            <a:endParaRPr lang="en-GB" b="1" dirty="0"/>
          </a:p>
          <a:p>
            <a:r>
              <a:rPr lang="en-US" dirty="0">
                <a:latin typeface="Google Sans"/>
              </a:rPr>
              <a:t> Mission • GCMMF </a:t>
            </a:r>
            <a:r>
              <a:rPr lang="en-US" dirty="0" err="1">
                <a:latin typeface="Google Sans"/>
              </a:rPr>
              <a:t>endeavour</a:t>
            </a:r>
            <a:r>
              <a:rPr lang="en-US" dirty="0">
                <a:latin typeface="Google Sans"/>
              </a:rPr>
              <a:t> to satisfy the taste and nutritional requirements of the customer of the world through excellence </a:t>
            </a:r>
          </a:p>
          <a:p>
            <a:pPr marL="0" indent="0">
              <a:buFont typeface="Arial" panose="020B0604020202020204" pitchFamily="34" charset="0"/>
              <a:buNone/>
            </a:pPr>
            <a:endParaRPr lang="en-GB" b="1" dirty="0"/>
          </a:p>
          <a:p>
            <a:endParaRPr lang="en-GB" b="1" dirty="0"/>
          </a:p>
          <a:p>
            <a:endParaRPr lang="en-IN" dirty="0"/>
          </a:p>
        </p:txBody>
      </p:sp>
      <p:pic>
        <p:nvPicPr>
          <p:cNvPr id="6" name="Picture 5">
            <a:extLst>
              <a:ext uri="{FF2B5EF4-FFF2-40B4-BE49-F238E27FC236}">
                <a16:creationId xmlns:a16="http://schemas.microsoft.com/office/drawing/2014/main" id="{CCFECBD9-9CF1-F38C-1DED-E7D003F993B2}"/>
              </a:ext>
            </a:extLst>
          </p:cNvPr>
          <p:cNvPicPr>
            <a:picLocks noChangeAspect="1"/>
          </p:cNvPicPr>
          <p:nvPr/>
        </p:nvPicPr>
        <p:blipFill>
          <a:blip r:embed="rId4"/>
          <a:stretch>
            <a:fillRect/>
          </a:stretch>
        </p:blipFill>
        <p:spPr>
          <a:xfrm>
            <a:off x="0" y="199972"/>
            <a:ext cx="11257280" cy="753481"/>
          </a:xfrm>
          <a:prstGeom prst="rect">
            <a:avLst/>
          </a:prstGeom>
          <a:effectLst>
            <a:outerShdw blurRad="50800" dist="50800" dir="5400000" algn="ctr" rotWithShape="0">
              <a:schemeClr val="accent3">
                <a:lumMod val="20000"/>
                <a:lumOff val="80000"/>
              </a:schemeClr>
            </a:outerShdw>
          </a:effectLst>
        </p:spPr>
      </p:pic>
      <p:pic>
        <p:nvPicPr>
          <p:cNvPr id="3" name="Picture 2">
            <a:extLst>
              <a:ext uri="{FF2B5EF4-FFF2-40B4-BE49-F238E27FC236}">
                <a16:creationId xmlns:a16="http://schemas.microsoft.com/office/drawing/2014/main" id="{598F98AA-095B-F01A-0BAF-3A60FACC0A5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p:blipFill>
        <p:spPr>
          <a:xfrm>
            <a:off x="1588811" y="1201135"/>
            <a:ext cx="1438870" cy="570547"/>
          </a:xfrm>
          <a:prstGeom prst="rect">
            <a:avLst/>
          </a:prstGeom>
          <a:solidFill>
            <a:schemeClr val="tx1"/>
          </a:solidFill>
          <a:ln>
            <a:noFill/>
          </a:ln>
          <a:effectLst>
            <a:softEdge rad="112500"/>
          </a:effectLst>
        </p:spPr>
      </p:pic>
      <p:pic>
        <p:nvPicPr>
          <p:cNvPr id="5" name="Picture 4">
            <a:extLst>
              <a:ext uri="{FF2B5EF4-FFF2-40B4-BE49-F238E27FC236}">
                <a16:creationId xmlns:a16="http://schemas.microsoft.com/office/drawing/2014/main" id="{B0CD8A5B-687B-213C-3301-F911B4FE96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199" y="2749836"/>
            <a:ext cx="2184401" cy="1393037"/>
          </a:xfrm>
          <a:prstGeom prst="rect">
            <a:avLst/>
          </a:prstGeom>
        </p:spPr>
      </p:pic>
      <p:pic>
        <p:nvPicPr>
          <p:cNvPr id="9" name="Picture 8">
            <a:extLst>
              <a:ext uri="{FF2B5EF4-FFF2-40B4-BE49-F238E27FC236}">
                <a16:creationId xmlns:a16="http://schemas.microsoft.com/office/drawing/2014/main" id="{F7F430D4-1DF8-A011-AA45-DCF027BCBEC1}"/>
              </a:ext>
            </a:extLst>
          </p:cNvPr>
          <p:cNvPicPr>
            <a:picLocks noChangeAspect="1"/>
          </p:cNvPicPr>
          <p:nvPr/>
        </p:nvPicPr>
        <p:blipFill>
          <a:blip r:embed="rId8"/>
          <a:stretch>
            <a:fillRect/>
          </a:stretch>
        </p:blipFill>
        <p:spPr>
          <a:xfrm>
            <a:off x="2872236" y="3164997"/>
            <a:ext cx="2651990" cy="493819"/>
          </a:xfrm>
          <a:prstGeom prst="rect">
            <a:avLst/>
          </a:prstGeom>
        </p:spPr>
      </p:pic>
      <p:pic>
        <p:nvPicPr>
          <p:cNvPr id="10" name="Audio 9">
            <a:hlinkClick r:id="" action="ppaction://media"/>
            <a:extLst>
              <a:ext uri="{FF2B5EF4-FFF2-40B4-BE49-F238E27FC236}">
                <a16:creationId xmlns:a16="http://schemas.microsoft.com/office/drawing/2014/main" id="{415BCD03-7942-80F1-84F0-D25DB9AC0CE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79106500"/>
      </p:ext>
    </p:extLst>
  </p:cSld>
  <p:clrMapOvr>
    <a:masterClrMapping/>
  </p:clrMapOvr>
  <mc:AlternateContent xmlns:mc="http://schemas.openxmlformats.org/markup-compatibility/2006" xmlns:p14="http://schemas.microsoft.com/office/powerpoint/2010/main">
    <mc:Choice Requires="p14">
      <p:transition p14:dur="0" advTm="17051"/>
    </mc:Choice>
    <mc:Fallback xmlns="">
      <p:transition advTm="17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795A-3E61-6E15-9736-3D352D61A56A}"/>
              </a:ext>
            </a:extLst>
          </p:cNvPr>
          <p:cNvSpPr>
            <a:spLocks noGrp="1"/>
          </p:cNvSpPr>
          <p:nvPr>
            <p:ph type="title"/>
          </p:nvPr>
        </p:nvSpPr>
        <p:spPr>
          <a:xfrm>
            <a:off x="1294362" y="215239"/>
            <a:ext cx="9603275" cy="1049235"/>
          </a:xfrm>
        </p:spPr>
        <p:txBody>
          <a:bodyPr>
            <a:normAutofit fontScale="90000"/>
          </a:bodyPr>
          <a:lstStyle/>
          <a:p>
            <a:pPr marL="0" marR="0" lvl="0" indent="0" defTabSz="914400" rtl="0" eaLnBrk="1" fontAlgn="auto" latinLnBrk="0" hangingPunct="1">
              <a:lnSpc>
                <a:spcPct val="115000"/>
              </a:lnSpc>
              <a:spcBef>
                <a:spcPts val="0"/>
              </a:spcBef>
              <a:spcAft>
                <a:spcPts val="0"/>
              </a:spcAft>
              <a:tabLst/>
              <a:defRPr/>
            </a:pPr>
            <a:r>
              <a:rPr kumimoji="0" lang="en-US" sz="1400" b="1" i="0" u="none" strike="noStrike" kern="0" cap="none" spc="0" normalizeH="0" baseline="0" noProof="0" dirty="0">
                <a:ln>
                  <a:noFill/>
                </a:ln>
                <a:solidFill>
                  <a:srgbClr val="434343"/>
                </a:solidFill>
                <a:effectLst/>
                <a:uLnTx/>
                <a:uFillTx/>
                <a:latin typeface="Arial"/>
                <a:cs typeface="Arial"/>
                <a:sym typeface="Arial"/>
              </a:rPr>
              <a:t>Part 4: Content Creation and Curation (Post creations, Designs/Video Editing, Ad Campaigns over Social Media and Email Ideation and Creation) </a:t>
            </a:r>
            <a:br>
              <a:rPr kumimoji="0" lang="en-US" sz="1400" b="0" i="0" u="none" strike="noStrike" kern="0" cap="none" spc="0" normalizeH="0" baseline="0" noProof="0" dirty="0">
                <a:ln>
                  <a:noFill/>
                </a:ln>
                <a:solidFill>
                  <a:srgbClr val="000000"/>
                </a:solidFill>
                <a:effectLst/>
                <a:uLnTx/>
                <a:uFillTx/>
                <a:latin typeface="Arial"/>
                <a:cs typeface="Arial"/>
                <a:sym typeface="Arial"/>
              </a:rPr>
            </a:br>
            <a:endParaRPr lang="en-IN" dirty="0"/>
          </a:p>
        </p:txBody>
      </p:sp>
      <p:pic>
        <p:nvPicPr>
          <p:cNvPr id="4" name="Untitled video - Made with Clipchamp (1)">
            <a:hlinkClick r:id="" action="ppaction://media"/>
            <a:extLst>
              <a:ext uri="{FF2B5EF4-FFF2-40B4-BE49-F238E27FC236}">
                <a16:creationId xmlns:a16="http://schemas.microsoft.com/office/drawing/2014/main" id="{A74DC291-6969-11D9-B360-6DE896C08224}"/>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5"/>
          <a:stretch>
            <a:fillRect/>
          </a:stretch>
        </p:blipFill>
        <p:spPr>
          <a:xfrm>
            <a:off x="3325813" y="1158875"/>
            <a:ext cx="6027737" cy="4521200"/>
          </a:xfrm>
        </p:spPr>
      </p:pic>
    </p:spTree>
    <p:custDataLst>
      <p:tags r:id="rId1"/>
    </p:custDataLst>
    <p:extLst>
      <p:ext uri="{BB962C8B-B14F-4D97-AF65-F5344CB8AC3E}">
        <p14:creationId xmlns:p14="http://schemas.microsoft.com/office/powerpoint/2010/main" val="2640140281"/>
      </p:ext>
    </p:extLst>
  </p:cSld>
  <p:clrMapOvr>
    <a:masterClrMapping/>
  </p:clrMapOvr>
  <mc:AlternateContent xmlns:mc="http://schemas.openxmlformats.org/markup-compatibility/2006" xmlns:p14="http://schemas.microsoft.com/office/powerpoint/2010/main">
    <mc:Choice Requires="p14">
      <p:transition spd="slow" p14:dur="3900" advTm="22473">
        <p14:glitter pattern="hexagon"/>
      </p:transition>
    </mc:Choice>
    <mc:Fallback xmlns="">
      <p:transition spd="slow" advTm="2247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7804" objId="4"/>
        <p14:stopEvt time="21495" objId="4"/>
      </p14:showEvt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3D299-2A2F-E5EB-7715-9478E84CF0E9}"/>
              </a:ext>
            </a:extLst>
          </p:cNvPr>
          <p:cNvSpPr>
            <a:spLocks noGrp="1"/>
          </p:cNvSpPr>
          <p:nvPr>
            <p:ph type="title"/>
          </p:nvPr>
        </p:nvSpPr>
        <p:spPr>
          <a:xfrm>
            <a:off x="1" y="93319"/>
            <a:ext cx="10363974" cy="1049235"/>
          </a:xfrm>
        </p:spPr>
        <p:txBody>
          <a:bodyPr>
            <a:normAutofit fontScale="90000"/>
          </a:bodyPr>
          <a:lstStyle/>
          <a:p>
            <a:pPr marL="0" marR="0" lvl="0" indent="0" defTabSz="914400" rtl="0" eaLnBrk="1" fontAlgn="auto" latinLnBrk="0" hangingPunct="1">
              <a:lnSpc>
                <a:spcPct val="115000"/>
              </a:lnSpc>
              <a:spcBef>
                <a:spcPts val="0"/>
              </a:spcBef>
              <a:spcAft>
                <a:spcPts val="0"/>
              </a:spcAft>
              <a:tabLst/>
              <a:defRPr/>
            </a:pPr>
            <a:r>
              <a:rPr kumimoji="0" lang="en-US" sz="1400" b="1" i="0" u="none" strike="noStrike" kern="0" cap="none" spc="0" normalizeH="0" baseline="0" noProof="0" dirty="0">
                <a:ln>
                  <a:noFill/>
                </a:ln>
                <a:solidFill>
                  <a:srgbClr val="434343"/>
                </a:solidFill>
                <a:effectLst/>
                <a:uLnTx/>
                <a:uFillTx/>
                <a:latin typeface="Arial"/>
                <a:cs typeface="Arial"/>
                <a:sym typeface="Arial"/>
              </a:rPr>
              <a:t>Part 4: Content Creation and Curation (Post creations, Designs/Video Editing, Ad Campaigns over Social Media and Email Ideation and Creation) </a:t>
            </a:r>
            <a:br>
              <a:rPr kumimoji="0" lang="en-US" sz="1400" b="0" i="0" u="none" strike="noStrike" kern="0" cap="none" spc="0" normalizeH="0" baseline="0" noProof="0" dirty="0">
                <a:ln>
                  <a:noFill/>
                </a:ln>
                <a:solidFill>
                  <a:srgbClr val="000000"/>
                </a:solidFill>
                <a:effectLst/>
                <a:uLnTx/>
                <a:uFillTx/>
                <a:latin typeface="Arial"/>
                <a:cs typeface="Arial"/>
                <a:sym typeface="Arial"/>
              </a:rPr>
            </a:br>
            <a:endParaRPr lang="en-IN" dirty="0"/>
          </a:p>
        </p:txBody>
      </p:sp>
      <p:sp>
        <p:nvSpPr>
          <p:cNvPr id="3" name="Content Placeholder 2">
            <a:extLst>
              <a:ext uri="{FF2B5EF4-FFF2-40B4-BE49-F238E27FC236}">
                <a16:creationId xmlns:a16="http://schemas.microsoft.com/office/drawing/2014/main" id="{0A082F62-4109-6584-E62D-A0107E78D872}"/>
              </a:ext>
            </a:extLst>
          </p:cNvPr>
          <p:cNvSpPr>
            <a:spLocks noGrp="1"/>
          </p:cNvSpPr>
          <p:nvPr>
            <p:ph idx="1"/>
          </p:nvPr>
        </p:nvSpPr>
        <p:spPr>
          <a:xfrm>
            <a:off x="182880" y="634554"/>
            <a:ext cx="12009119" cy="5410646"/>
          </a:xfrm>
        </p:spPr>
        <p: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2900" b="1" i="0" u="none" strike="noStrike" kern="0" cap="none" spc="0" normalizeH="0" baseline="0" noProof="0" dirty="0">
                <a:ln>
                  <a:noFill/>
                </a:ln>
                <a:solidFill>
                  <a:srgbClr val="434343"/>
                </a:solidFill>
                <a:effectLst/>
                <a:uLnTx/>
                <a:uFillTx/>
                <a:latin typeface="Arial"/>
                <a:cs typeface="Arial"/>
                <a:sym typeface="Arial"/>
              </a:rPr>
              <a:t>Designs/Video Editing</a:t>
            </a:r>
          </a:p>
          <a:p>
            <a:endParaRPr lang="en-IN" dirty="0"/>
          </a:p>
        </p:txBody>
      </p:sp>
      <p:pic>
        <p:nvPicPr>
          <p:cNvPr id="4" name="THE AMUL">
            <a:hlinkClick r:id="" action="ppaction://media"/>
            <a:extLst>
              <a:ext uri="{FF2B5EF4-FFF2-40B4-BE49-F238E27FC236}">
                <a16:creationId xmlns:a16="http://schemas.microsoft.com/office/drawing/2014/main" id="{2EED79D0-0E10-ECD9-3906-CB228BFB798E}"/>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3947159" y="1914714"/>
            <a:ext cx="3987801" cy="4130486"/>
          </a:xfrm>
          <a:prstGeom prst="rect">
            <a:avLst/>
          </a:prstGeom>
        </p:spPr>
      </p:pic>
    </p:spTree>
    <p:custDataLst>
      <p:tags r:id="rId1"/>
    </p:custDataLst>
    <p:extLst>
      <p:ext uri="{BB962C8B-B14F-4D97-AF65-F5344CB8AC3E}">
        <p14:creationId xmlns:p14="http://schemas.microsoft.com/office/powerpoint/2010/main" val="31713121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099">
        <p15:prstTrans prst="peelOff"/>
      </p:transition>
    </mc:Choice>
    <mc:Fallback xmlns="">
      <p:transition spd="slow" advTm="80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1172" objId="4"/>
        <p14:stopEvt time="8099" objId="4"/>
      </p14:showEvt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4B625F-D9AA-7DEA-D8F9-17FF38527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20" y="0"/>
            <a:ext cx="2936240" cy="4511040"/>
          </a:xfrm>
          <a:prstGeom prst="rect">
            <a:avLst/>
          </a:prstGeom>
        </p:spPr>
      </p:pic>
      <p:sp>
        <p:nvSpPr>
          <p:cNvPr id="5" name="TextBox 4">
            <a:extLst>
              <a:ext uri="{FF2B5EF4-FFF2-40B4-BE49-F238E27FC236}">
                <a16:creationId xmlns:a16="http://schemas.microsoft.com/office/drawing/2014/main" id="{E42668BF-1A7C-70F5-732F-3EE6CDB5F8EA}"/>
              </a:ext>
            </a:extLst>
          </p:cNvPr>
          <p:cNvSpPr txBox="1"/>
          <p:nvPr/>
        </p:nvSpPr>
        <p:spPr>
          <a:xfrm>
            <a:off x="6576060" y="163689"/>
            <a:ext cx="6101080" cy="383823"/>
          </a:xfrm>
          <a:prstGeom prst="rect">
            <a:avLst/>
          </a:prstGeom>
          <a:noFill/>
        </p:spPr>
        <p:txBody>
          <a:bodyPr wrap="square">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GB" sz="1800" b="1" i="0" u="none" strike="noStrike" kern="0" cap="none" spc="0" normalizeH="0" baseline="0" noProof="0" dirty="0">
                <a:ln>
                  <a:noFill/>
                </a:ln>
                <a:solidFill>
                  <a:srgbClr val="434343"/>
                </a:solidFill>
                <a:effectLst/>
                <a:uLnTx/>
                <a:uFillTx/>
                <a:latin typeface="Arial"/>
                <a:cs typeface="Arial"/>
                <a:sym typeface="Arial"/>
              </a:rPr>
              <a:t>Designs/Video Editing</a:t>
            </a:r>
          </a:p>
        </p:txBody>
      </p:sp>
      <p:pic>
        <p:nvPicPr>
          <p:cNvPr id="2" name="Picture 1">
            <a:extLst>
              <a:ext uri="{FF2B5EF4-FFF2-40B4-BE49-F238E27FC236}">
                <a16:creationId xmlns:a16="http://schemas.microsoft.com/office/drawing/2014/main" id="{03C5A5E4-92E5-53C4-DA7B-59179B7EAEF5}"/>
              </a:ext>
            </a:extLst>
          </p:cNvPr>
          <p:cNvPicPr>
            <a:picLocks noChangeAspect="1"/>
          </p:cNvPicPr>
          <p:nvPr/>
        </p:nvPicPr>
        <p:blipFill>
          <a:blip r:embed="rId3"/>
          <a:stretch>
            <a:fillRect/>
          </a:stretch>
        </p:blipFill>
        <p:spPr>
          <a:xfrm>
            <a:off x="4042519" y="732647"/>
            <a:ext cx="2533541" cy="3778391"/>
          </a:xfrm>
          <a:prstGeom prst="rect">
            <a:avLst/>
          </a:prstGeom>
        </p:spPr>
      </p:pic>
      <p:pic>
        <p:nvPicPr>
          <p:cNvPr id="6" name="Picture 5">
            <a:extLst>
              <a:ext uri="{FF2B5EF4-FFF2-40B4-BE49-F238E27FC236}">
                <a16:creationId xmlns:a16="http://schemas.microsoft.com/office/drawing/2014/main" id="{B83B3BA3-5048-E79D-48F4-D1A7CFDCD7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5034" y="732648"/>
            <a:ext cx="3257880" cy="3778391"/>
          </a:xfrm>
          <a:prstGeom prst="rect">
            <a:avLst/>
          </a:prstGeom>
        </p:spPr>
      </p:pic>
    </p:spTree>
    <p:extLst>
      <p:ext uri="{BB962C8B-B14F-4D97-AF65-F5344CB8AC3E}">
        <p14:creationId xmlns:p14="http://schemas.microsoft.com/office/powerpoint/2010/main" val="1501206700"/>
      </p:ext>
    </p:extLst>
  </p:cSld>
  <p:clrMapOvr>
    <a:masterClrMapping/>
  </p:clrMapOvr>
  <mc:AlternateContent xmlns:mc="http://schemas.openxmlformats.org/markup-compatibility/2006" xmlns:p14="http://schemas.microsoft.com/office/powerpoint/2010/main">
    <mc:Choice Requires="p14">
      <p:transition spd="slow" advTm="11581">
        <p14:flash/>
      </p:transition>
    </mc:Choice>
    <mc:Fallback xmlns="">
      <p:transition spd="slow" advTm="11581">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77C1-F09D-D1EA-A262-24990DD29266}"/>
              </a:ext>
            </a:extLst>
          </p:cNvPr>
          <p:cNvSpPr>
            <a:spLocks noGrp="1"/>
          </p:cNvSpPr>
          <p:nvPr>
            <p:ph type="title"/>
          </p:nvPr>
        </p:nvSpPr>
        <p:spPr>
          <a:xfrm>
            <a:off x="131883" y="576554"/>
            <a:ext cx="2657696" cy="5166428"/>
          </a:xfrm>
        </p:spPr>
        <p:txBody>
          <a:bodyPr>
            <a:normAutofit fontScale="90000"/>
          </a:bodyPr>
          <a:lstStyle/>
          <a:p>
            <a:r>
              <a:rPr lang="en-US" sz="2400" dirty="0">
                <a:latin typeface="Algerian" panose="04020705040A02060702" pitchFamily="82" charset="0"/>
              </a:rPr>
              <a:t>E</a:t>
            </a:r>
            <a:br>
              <a:rPr lang="en-US" sz="2400" dirty="0">
                <a:latin typeface="Algerian" panose="04020705040A02060702" pitchFamily="82" charset="0"/>
              </a:rPr>
            </a:br>
            <a:r>
              <a:rPr lang="en-US" sz="2400" dirty="0">
                <a:latin typeface="Algerian" panose="04020705040A02060702" pitchFamily="82" charset="0"/>
              </a:rPr>
              <a:t>m</a:t>
            </a:r>
            <a:br>
              <a:rPr lang="en-US" sz="2400" dirty="0">
                <a:latin typeface="Algerian" panose="04020705040A02060702" pitchFamily="82" charset="0"/>
              </a:rPr>
            </a:br>
            <a:r>
              <a:rPr lang="en-US" sz="2400" dirty="0">
                <a:latin typeface="Algerian" panose="04020705040A02060702" pitchFamily="82" charset="0"/>
              </a:rPr>
              <a:t>a</a:t>
            </a:r>
            <a:br>
              <a:rPr lang="en-US" sz="2400" dirty="0">
                <a:latin typeface="Algerian" panose="04020705040A02060702" pitchFamily="82" charset="0"/>
              </a:rPr>
            </a:br>
            <a:r>
              <a:rPr lang="en-US" sz="2400" dirty="0">
                <a:latin typeface="Algerian" panose="04020705040A02060702" pitchFamily="82" charset="0"/>
              </a:rPr>
              <a:t>I</a:t>
            </a:r>
            <a:br>
              <a:rPr lang="en-US" sz="2400" dirty="0">
                <a:latin typeface="Algerian" panose="04020705040A02060702" pitchFamily="82" charset="0"/>
              </a:rPr>
            </a:br>
            <a:r>
              <a:rPr lang="en-US" sz="2400" dirty="0">
                <a:latin typeface="Algerian" panose="04020705040A02060702" pitchFamily="82" charset="0"/>
              </a:rPr>
              <a:t>l</a:t>
            </a:r>
            <a:br>
              <a:rPr lang="en-US" sz="2400" dirty="0">
                <a:latin typeface="Algerian" panose="04020705040A02060702" pitchFamily="82" charset="0"/>
              </a:rPr>
            </a:br>
            <a:br>
              <a:rPr lang="en-US" sz="2400" dirty="0">
                <a:latin typeface="Algerian" panose="04020705040A02060702" pitchFamily="82" charset="0"/>
              </a:rPr>
            </a:br>
            <a:r>
              <a:rPr lang="en-US" sz="2400" dirty="0">
                <a:latin typeface="Algerian" panose="04020705040A02060702" pitchFamily="82" charset="0"/>
              </a:rPr>
              <a:t>a</a:t>
            </a:r>
            <a:br>
              <a:rPr lang="en-US" sz="2400" dirty="0">
                <a:latin typeface="Algerian" panose="04020705040A02060702" pitchFamily="82" charset="0"/>
              </a:rPr>
            </a:br>
            <a:r>
              <a:rPr lang="en-US" sz="2400" dirty="0">
                <a:latin typeface="Algerian" panose="04020705040A02060702" pitchFamily="82" charset="0"/>
              </a:rPr>
              <a:t>d</a:t>
            </a:r>
            <a:br>
              <a:rPr lang="en-US" sz="2400" dirty="0">
                <a:latin typeface="Algerian" panose="04020705040A02060702" pitchFamily="82" charset="0"/>
              </a:rPr>
            </a:br>
            <a:br>
              <a:rPr lang="en-US" sz="2400" dirty="0">
                <a:latin typeface="Algerian" panose="04020705040A02060702" pitchFamily="82" charset="0"/>
              </a:rPr>
            </a:br>
            <a:r>
              <a:rPr lang="en-US" sz="2400" dirty="0">
                <a:latin typeface="Algerian" panose="04020705040A02060702" pitchFamily="82" charset="0"/>
              </a:rPr>
              <a:t>c</a:t>
            </a:r>
            <a:br>
              <a:rPr lang="en-US" sz="2400" dirty="0">
                <a:latin typeface="Algerian" panose="04020705040A02060702" pitchFamily="82" charset="0"/>
              </a:rPr>
            </a:br>
            <a:r>
              <a:rPr lang="en-US" sz="2400" dirty="0">
                <a:latin typeface="Algerian" panose="04020705040A02060702" pitchFamily="82" charset="0"/>
              </a:rPr>
              <a:t>a</a:t>
            </a:r>
            <a:br>
              <a:rPr lang="en-US" sz="2400" dirty="0">
                <a:latin typeface="Algerian" panose="04020705040A02060702" pitchFamily="82" charset="0"/>
              </a:rPr>
            </a:br>
            <a:r>
              <a:rPr lang="en-US" sz="2400" dirty="0">
                <a:latin typeface="Algerian" panose="04020705040A02060702" pitchFamily="82" charset="0"/>
              </a:rPr>
              <a:t>m</a:t>
            </a:r>
            <a:br>
              <a:rPr lang="en-US" sz="2400" dirty="0">
                <a:latin typeface="Algerian" panose="04020705040A02060702" pitchFamily="82" charset="0"/>
              </a:rPr>
            </a:br>
            <a:r>
              <a:rPr lang="en-US" sz="2400" dirty="0">
                <a:latin typeface="Algerian" panose="04020705040A02060702" pitchFamily="82" charset="0"/>
              </a:rPr>
              <a:t>p</a:t>
            </a:r>
            <a:br>
              <a:rPr lang="en-US" sz="2400" dirty="0">
                <a:latin typeface="Algerian" panose="04020705040A02060702" pitchFamily="82" charset="0"/>
              </a:rPr>
            </a:br>
            <a:r>
              <a:rPr lang="en-US" sz="2400" dirty="0">
                <a:latin typeface="Algerian" panose="04020705040A02060702" pitchFamily="82" charset="0"/>
              </a:rPr>
              <a:t>a</a:t>
            </a:r>
            <a:br>
              <a:rPr lang="en-US" sz="2400" dirty="0">
                <a:latin typeface="Algerian" panose="04020705040A02060702" pitchFamily="82" charset="0"/>
              </a:rPr>
            </a:br>
            <a:r>
              <a:rPr lang="en-US" sz="2400" dirty="0">
                <a:latin typeface="Algerian" panose="04020705040A02060702" pitchFamily="82" charset="0"/>
              </a:rPr>
              <a:t>I</a:t>
            </a:r>
            <a:br>
              <a:rPr lang="en-US" sz="2400" dirty="0">
                <a:latin typeface="Algerian" panose="04020705040A02060702" pitchFamily="82" charset="0"/>
              </a:rPr>
            </a:br>
            <a:r>
              <a:rPr lang="en-US" sz="2400" dirty="0">
                <a:latin typeface="Algerian" panose="04020705040A02060702" pitchFamily="82" charset="0"/>
              </a:rPr>
              <a:t>g</a:t>
            </a:r>
            <a:br>
              <a:rPr lang="en-US" sz="2400" dirty="0">
                <a:latin typeface="Algerian" panose="04020705040A02060702" pitchFamily="82" charset="0"/>
              </a:rPr>
            </a:br>
            <a:r>
              <a:rPr lang="en-US" sz="2400" dirty="0">
                <a:latin typeface="Algerian" panose="04020705040A02060702" pitchFamily="82" charset="0"/>
              </a:rPr>
              <a:t>n - 1</a:t>
            </a:r>
            <a:endParaRPr lang="en-IN" sz="2400" dirty="0">
              <a:latin typeface="Algerian" panose="04020705040A02060702" pitchFamily="82" charset="0"/>
            </a:endParaRPr>
          </a:p>
        </p:txBody>
      </p:sp>
      <p:pic>
        <p:nvPicPr>
          <p:cNvPr id="5" name="Content Placeholder 4">
            <a:extLst>
              <a:ext uri="{FF2B5EF4-FFF2-40B4-BE49-F238E27FC236}">
                <a16:creationId xmlns:a16="http://schemas.microsoft.com/office/drawing/2014/main" id="{03F21041-13BC-296E-B32E-86BB0FCF84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3280" y="690880"/>
            <a:ext cx="4927600" cy="5831840"/>
          </a:xfrm>
        </p:spPr>
      </p:pic>
      <p:sp>
        <p:nvSpPr>
          <p:cNvPr id="4" name="TextBox 3">
            <a:extLst>
              <a:ext uri="{FF2B5EF4-FFF2-40B4-BE49-F238E27FC236}">
                <a16:creationId xmlns:a16="http://schemas.microsoft.com/office/drawing/2014/main" id="{18A6E292-CDF7-685A-3A0A-38942F3A69ED}"/>
              </a:ext>
            </a:extLst>
          </p:cNvPr>
          <p:cNvSpPr txBox="1"/>
          <p:nvPr/>
        </p:nvSpPr>
        <p:spPr>
          <a:xfrm>
            <a:off x="5847080" y="690880"/>
            <a:ext cx="5115560" cy="6186309"/>
          </a:xfrm>
          <a:prstGeom prst="rect">
            <a:avLst/>
          </a:prstGeom>
          <a:noFill/>
        </p:spPr>
        <p:txBody>
          <a:bodyPr wrap="square">
            <a:spAutoFit/>
          </a:bodyPr>
          <a:lstStyle/>
          <a:p>
            <a:r>
              <a:rPr lang="en-US" dirty="0"/>
              <a:t>Encouraging Call-to-Action</a:t>
            </a:r>
          </a:p>
          <a:p>
            <a:r>
              <a:rPr lang="en-US" dirty="0"/>
              <a:t>Strategic placement of clear and compelling call-to-action (CTA) buttons in email campaigns prompts leads to take specific actions, such as signing up for newsletters or exploring product offerings.</a:t>
            </a:r>
          </a:p>
          <a:p>
            <a:r>
              <a:rPr lang="en-US" dirty="0"/>
              <a:t>Measuring and Optimization</a:t>
            </a:r>
          </a:p>
          <a:p>
            <a:r>
              <a:rPr lang="en-US" dirty="0"/>
              <a:t>Email marketing provides valuable data on campaign performance, including open rates, click-through rates, and conversion rates. This data-driven approach enables Amul to optimize future campaigns for better results.</a:t>
            </a:r>
          </a:p>
          <a:p>
            <a:r>
              <a:rPr lang="en-US" dirty="0"/>
              <a:t>Brand Building and Trust</a:t>
            </a:r>
          </a:p>
          <a:p>
            <a:r>
              <a:rPr lang="en-US" dirty="0"/>
              <a:t>Consistent and relevant email communication helps build brand trust and credibility, making potential leads more inclined to engage with Amul .</a:t>
            </a:r>
          </a:p>
          <a:p>
            <a:r>
              <a:rPr lang="en-US" dirty="0"/>
              <a:t>Moving Leads Down the Sales Funnel</a:t>
            </a:r>
          </a:p>
          <a:p>
            <a:r>
              <a:rPr lang="en-US" dirty="0"/>
              <a:t>Email campaigns play a crucial role in guiding leads through the sales funnel, from awareness to consideration and eventually conversion.</a:t>
            </a:r>
          </a:p>
        </p:txBody>
      </p:sp>
    </p:spTree>
    <p:extLst>
      <p:ext uri="{BB962C8B-B14F-4D97-AF65-F5344CB8AC3E}">
        <p14:creationId xmlns:p14="http://schemas.microsoft.com/office/powerpoint/2010/main" val="1034320288"/>
      </p:ext>
    </p:extLst>
  </p:cSld>
  <p:clrMapOvr>
    <a:masterClrMapping/>
  </p:clrMapOvr>
  <mc:AlternateContent xmlns:mc="http://schemas.openxmlformats.org/markup-compatibility/2006" xmlns:p14="http://schemas.microsoft.com/office/powerpoint/2010/main">
    <mc:Choice Requires="p14">
      <p:transition spd="slow" p14:dur="2000" advTm="10550"/>
    </mc:Choice>
    <mc:Fallback xmlns="">
      <p:transition spd="slow" advTm="1055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E057-27D7-BFED-3F66-C900834BD505}"/>
              </a:ext>
            </a:extLst>
          </p:cNvPr>
          <p:cNvSpPr>
            <a:spLocks noGrp="1"/>
          </p:cNvSpPr>
          <p:nvPr>
            <p:ph type="title"/>
          </p:nvPr>
        </p:nvSpPr>
        <p:spPr>
          <a:xfrm>
            <a:off x="1294362" y="42519"/>
            <a:ext cx="9603275" cy="1049235"/>
          </a:xfrm>
        </p:spPr>
        <p:txBody>
          <a:bodyPr>
            <a:normAutofit fontScale="90000"/>
          </a:bodyPr>
          <a:lstStyle/>
          <a:p>
            <a:pPr marL="0" marR="0" lvl="0" indent="0" defTabSz="914400" rtl="0" eaLnBrk="1" fontAlgn="auto" latinLnBrk="0" hangingPunct="1">
              <a:lnSpc>
                <a:spcPct val="115000"/>
              </a:lnSpc>
              <a:spcBef>
                <a:spcPts val="0"/>
              </a:spcBef>
              <a:spcAft>
                <a:spcPts val="0"/>
              </a:spcAft>
              <a:tabLst/>
              <a:defRPr/>
            </a:pPr>
            <a:r>
              <a:rPr kumimoji="0" lang="en-US" sz="2100" b="1" i="0" u="none" strike="noStrike" kern="0" cap="none" spc="0" normalizeH="0" baseline="0" noProof="0" dirty="0">
                <a:ln>
                  <a:noFill/>
                </a:ln>
                <a:solidFill>
                  <a:srgbClr val="434343"/>
                </a:solidFill>
                <a:effectLst/>
                <a:uLnTx/>
                <a:uFillTx/>
                <a:latin typeface="Algerian" panose="04020705040A02060702" pitchFamily="82" charset="0"/>
                <a:cs typeface="Arial"/>
                <a:sym typeface="Arial"/>
              </a:rPr>
              <a:t>Email Ad Campaign 2 </a:t>
            </a:r>
            <a:br>
              <a:rPr kumimoji="0" lang="en-US" sz="2100" b="1" i="0" u="none" strike="noStrike" kern="0" cap="none" spc="0" normalizeH="0" baseline="0" noProof="0" dirty="0">
                <a:ln>
                  <a:noFill/>
                </a:ln>
                <a:solidFill>
                  <a:srgbClr val="434343"/>
                </a:solidFill>
                <a:effectLst/>
                <a:uLnTx/>
                <a:uFillTx/>
                <a:latin typeface="Algerian" panose="04020705040A02060702" pitchFamily="82" charset="0"/>
                <a:cs typeface="Arial"/>
                <a:sym typeface="Arial"/>
              </a:rPr>
            </a:br>
            <a:endParaRPr lang="en-IN" dirty="0">
              <a:latin typeface="Algerian" panose="04020705040A02060702" pitchFamily="82" charset="0"/>
            </a:endParaRPr>
          </a:p>
        </p:txBody>
      </p:sp>
      <p:pic>
        <p:nvPicPr>
          <p:cNvPr id="5" name="Content Placeholder 4">
            <a:extLst>
              <a:ext uri="{FF2B5EF4-FFF2-40B4-BE49-F238E27FC236}">
                <a16:creationId xmlns:a16="http://schemas.microsoft.com/office/drawing/2014/main" id="{C218B768-C274-6093-4A6E-61509B7EED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120" y="711200"/>
            <a:ext cx="6024880" cy="5821679"/>
          </a:xfrm>
        </p:spPr>
      </p:pic>
      <p:sp>
        <p:nvSpPr>
          <p:cNvPr id="4" name="TextBox 3">
            <a:extLst>
              <a:ext uri="{FF2B5EF4-FFF2-40B4-BE49-F238E27FC236}">
                <a16:creationId xmlns:a16="http://schemas.microsoft.com/office/drawing/2014/main" id="{101DEDFD-47DE-F371-302B-B463EC6EDDBC}"/>
              </a:ext>
            </a:extLst>
          </p:cNvPr>
          <p:cNvSpPr txBox="1"/>
          <p:nvPr/>
        </p:nvSpPr>
        <p:spPr>
          <a:xfrm>
            <a:off x="6243320" y="1091754"/>
            <a:ext cx="6106160" cy="3611245"/>
          </a:xfrm>
          <a:prstGeom prst="rect">
            <a:avLst/>
          </a:prstGeom>
          <a:noFill/>
        </p:spPr>
        <p:txBody>
          <a:bodyPr wrap="square">
            <a:spAutoFit/>
          </a:bodyPr>
          <a:lstStyle/>
          <a:p>
            <a:pPr marL="0" lvl="0" indent="0" algn="l" rtl="0">
              <a:spcBef>
                <a:spcPts val="1000"/>
              </a:spcBef>
              <a:spcAft>
                <a:spcPts val="0"/>
              </a:spcAft>
              <a:buNone/>
            </a:pPr>
            <a:r>
              <a:rPr lang="en-US" sz="1800" dirty="0"/>
              <a:t>In conclusion, email campaigns are an</a:t>
            </a:r>
          </a:p>
          <a:p>
            <a:pPr marL="0" lvl="0" indent="0" algn="l" rtl="0">
              <a:spcBef>
                <a:spcPts val="1000"/>
              </a:spcBef>
              <a:spcAft>
                <a:spcPts val="0"/>
              </a:spcAft>
              <a:buNone/>
            </a:pPr>
            <a:r>
              <a:rPr lang="en-US" sz="1800" dirty="0"/>
              <a:t>indispensable tool for Amul’s to increase</a:t>
            </a:r>
          </a:p>
          <a:p>
            <a:pPr marL="0" lvl="0" indent="0" algn="l" rtl="0">
              <a:spcBef>
                <a:spcPts val="1000"/>
              </a:spcBef>
              <a:spcAft>
                <a:spcPts val="0"/>
              </a:spcAft>
              <a:buNone/>
            </a:pPr>
            <a:r>
              <a:rPr lang="en-US" sz="1800" dirty="0"/>
              <a:t>brand awareness, connect with consumers on</a:t>
            </a:r>
          </a:p>
          <a:p>
            <a:pPr marL="0" lvl="0" indent="0" algn="l" rtl="0">
              <a:spcBef>
                <a:spcPts val="1000"/>
              </a:spcBef>
              <a:spcAft>
                <a:spcPts val="0"/>
              </a:spcAft>
              <a:buNone/>
            </a:pPr>
            <a:r>
              <a:rPr lang="en-US" sz="1800" dirty="0"/>
              <a:t>a personal level, and drive engagement and</a:t>
            </a:r>
          </a:p>
          <a:p>
            <a:pPr marL="0" lvl="0" indent="0" algn="l" rtl="0">
              <a:spcBef>
                <a:spcPts val="1000"/>
              </a:spcBef>
              <a:spcAft>
                <a:spcPts val="0"/>
              </a:spcAft>
              <a:buNone/>
            </a:pPr>
            <a:r>
              <a:rPr lang="en-US" sz="1800" dirty="0"/>
              <a:t>conversions. By leveraging email marketing</a:t>
            </a:r>
          </a:p>
          <a:p>
            <a:pPr marL="0" lvl="0" indent="0" algn="l" rtl="0">
              <a:spcBef>
                <a:spcPts val="1000"/>
              </a:spcBef>
              <a:spcAft>
                <a:spcPts val="0"/>
              </a:spcAft>
              <a:buNone/>
            </a:pPr>
            <a:r>
              <a:rPr lang="en-US" sz="1800" dirty="0"/>
              <a:t>strategically, </a:t>
            </a:r>
            <a:r>
              <a:rPr lang="en-US" dirty="0"/>
              <a:t>Amul’s</a:t>
            </a:r>
            <a:r>
              <a:rPr lang="en-US" sz="1800" dirty="0"/>
              <a:t> can amplify its brand</a:t>
            </a:r>
          </a:p>
          <a:p>
            <a:pPr marL="0" lvl="0" indent="0" algn="l" rtl="0">
              <a:spcBef>
                <a:spcPts val="1000"/>
              </a:spcBef>
              <a:spcAft>
                <a:spcPts val="0"/>
              </a:spcAft>
              <a:buNone/>
            </a:pPr>
            <a:r>
              <a:rPr lang="en-US" sz="1800" dirty="0"/>
              <a:t>message, reach a wider audience, and establish</a:t>
            </a:r>
          </a:p>
          <a:p>
            <a:pPr marL="0" lvl="0" indent="0" algn="l" rtl="0">
              <a:spcBef>
                <a:spcPts val="1000"/>
              </a:spcBef>
              <a:spcAft>
                <a:spcPts val="0"/>
              </a:spcAft>
              <a:buNone/>
            </a:pPr>
            <a:r>
              <a:rPr lang="en-US" sz="1800" dirty="0"/>
              <a:t>itself as a trusted and preferred choice for</a:t>
            </a:r>
          </a:p>
          <a:p>
            <a:pPr marL="0" lvl="0" indent="0" algn="l" rtl="0">
              <a:spcBef>
                <a:spcPts val="1000"/>
              </a:spcBef>
              <a:spcAft>
                <a:spcPts val="0"/>
              </a:spcAft>
              <a:buNone/>
            </a:pPr>
            <a:r>
              <a:rPr lang="en-US" sz="1800" dirty="0"/>
              <a:t>natural </a:t>
            </a:r>
            <a:r>
              <a:rPr lang="en-US" dirty="0"/>
              <a:t>strength and </a:t>
            </a:r>
            <a:r>
              <a:rPr lang="en-US" dirty="0" err="1"/>
              <a:t>flavour</a:t>
            </a:r>
            <a:r>
              <a:rPr lang="en-US" sz="1800" dirty="0"/>
              <a:t>.</a:t>
            </a:r>
          </a:p>
        </p:txBody>
      </p:sp>
    </p:spTree>
    <p:extLst>
      <p:ext uri="{BB962C8B-B14F-4D97-AF65-F5344CB8AC3E}">
        <p14:creationId xmlns:p14="http://schemas.microsoft.com/office/powerpoint/2010/main" val="1940942756"/>
      </p:ext>
    </p:extLst>
  </p:cSld>
  <p:clrMapOvr>
    <a:masterClrMapping/>
  </p:clrMapOvr>
  <mc:AlternateContent xmlns:mc="http://schemas.openxmlformats.org/markup-compatibility/2006" xmlns:p14="http://schemas.microsoft.com/office/powerpoint/2010/main">
    <mc:Choice Requires="p14">
      <p:transition spd="slow" p14:dur="2000" advTm="2689"/>
    </mc:Choice>
    <mc:Fallback xmlns="">
      <p:transition spd="slow" advTm="268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4692A-CADD-EA28-8242-3699C93818F3}"/>
              </a:ext>
            </a:extLst>
          </p:cNvPr>
          <p:cNvSpPr>
            <a:spLocks noGrp="1"/>
          </p:cNvSpPr>
          <p:nvPr>
            <p:ph type="title"/>
          </p:nvPr>
        </p:nvSpPr>
        <p:spPr>
          <a:xfrm>
            <a:off x="1294362" y="184759"/>
            <a:ext cx="9603275" cy="1049235"/>
          </a:xfrm>
        </p:spPr>
        <p:txBody>
          <a:bodyPr>
            <a:normAutofit fontScale="90000"/>
          </a:bodyPr>
          <a:lstStyle/>
          <a:p>
            <a:pPr marL="0" marR="0" lvl="0" indent="0" defTabSz="914400" rtl="0" eaLnBrk="1" fontAlgn="auto" latinLnBrk="0" hangingPunct="1">
              <a:lnSpc>
                <a:spcPct val="115000"/>
              </a:lnSpc>
              <a:spcBef>
                <a:spcPts val="0"/>
              </a:spcBef>
              <a:spcAft>
                <a:spcPts val="0"/>
              </a:spcAft>
              <a:tabLst/>
              <a:defRPr/>
            </a:pPr>
            <a:r>
              <a:rPr kumimoji="0" lang="en-US" sz="1400" b="1" i="0" u="none" strike="noStrike" kern="0" cap="none" spc="0" normalizeH="0" baseline="0" noProof="0" dirty="0">
                <a:ln>
                  <a:noFill/>
                </a:ln>
                <a:solidFill>
                  <a:srgbClr val="434343"/>
                </a:solidFill>
                <a:effectLst/>
                <a:uLnTx/>
                <a:uFillTx/>
                <a:latin typeface="Arial"/>
                <a:cs typeface="Arial"/>
                <a:sym typeface="Arial"/>
              </a:rPr>
              <a:t>Part 4: Content Creation and Curation (Post creations, Designs/Video </a:t>
            </a:r>
            <a:br>
              <a:rPr kumimoji="0" lang="en-US" sz="1400" b="1" i="0" u="none" strike="noStrike" kern="0" cap="none" spc="0" normalizeH="0" baseline="0" noProof="0" dirty="0">
                <a:ln>
                  <a:noFill/>
                </a:ln>
                <a:solidFill>
                  <a:srgbClr val="434343"/>
                </a:solidFill>
                <a:effectLst/>
                <a:uLnTx/>
                <a:uFillTx/>
                <a:latin typeface="Arial"/>
                <a:cs typeface="Arial"/>
                <a:sym typeface="Arial"/>
              </a:rPr>
            </a:br>
            <a:r>
              <a:rPr kumimoji="0" lang="en-US" sz="1400" b="1" i="0" u="none" strike="noStrike" kern="0" cap="none" spc="0" normalizeH="0" baseline="0" noProof="0" dirty="0">
                <a:ln>
                  <a:noFill/>
                </a:ln>
                <a:solidFill>
                  <a:srgbClr val="434343"/>
                </a:solidFill>
                <a:effectLst/>
                <a:uLnTx/>
                <a:uFillTx/>
                <a:latin typeface="Arial"/>
                <a:cs typeface="Arial"/>
                <a:sym typeface="Arial"/>
              </a:rPr>
              <a:t>Editing, Ad Campaigns over Social Media and Email Ideation and Creation) </a:t>
            </a:r>
            <a:br>
              <a:rPr kumimoji="0" lang="en-US" sz="1400" b="0" i="0" u="none" strike="noStrike" kern="0" cap="none" spc="0" normalizeH="0" baseline="0" noProof="0" dirty="0">
                <a:ln>
                  <a:noFill/>
                </a:ln>
                <a:solidFill>
                  <a:srgbClr val="000000"/>
                </a:solidFill>
                <a:effectLst/>
                <a:uLnTx/>
                <a:uFillTx/>
                <a:latin typeface="Arial"/>
                <a:cs typeface="Arial"/>
                <a:sym typeface="Arial"/>
              </a:rPr>
            </a:br>
            <a:endParaRPr lang="en-IN" dirty="0"/>
          </a:p>
        </p:txBody>
      </p:sp>
      <p:sp>
        <p:nvSpPr>
          <p:cNvPr id="3" name="Content Placeholder 2">
            <a:extLst>
              <a:ext uri="{FF2B5EF4-FFF2-40B4-BE49-F238E27FC236}">
                <a16:creationId xmlns:a16="http://schemas.microsoft.com/office/drawing/2014/main" id="{0A8D6035-691B-DE77-A4B6-EAC356AF066B}"/>
              </a:ext>
            </a:extLst>
          </p:cNvPr>
          <p:cNvSpPr>
            <a:spLocks noGrp="1"/>
          </p:cNvSpPr>
          <p:nvPr>
            <p:ph idx="1"/>
          </p:nvPr>
        </p:nvSpPr>
        <p:spPr>
          <a:xfrm>
            <a:off x="0" y="985520"/>
            <a:ext cx="11115040" cy="5080000"/>
          </a:xfrm>
        </p:spPr>
        <p:txBody>
          <a:bodyPr>
            <a:normAutofit/>
          </a:bodyPr>
          <a:lstStyle/>
          <a:p>
            <a:r>
              <a:rPr lang="en-US" dirty="0">
                <a:latin typeface="Algerian" panose="04020705040A02060702" pitchFamily="82" charset="0"/>
              </a:rPr>
              <a:t>CHALLENGES FACED WHILE CONTENT CREATIONS</a:t>
            </a:r>
          </a:p>
          <a:p>
            <a:r>
              <a:rPr lang="en-US" dirty="0"/>
              <a:t>Understanding the Audience: One of the significant challenges in content creation is understanding the target audience. Without a clear grasp of who the content is meant for, it becomes challenging to deliver relevant and engaging material. Creators must invest time in research to understand their audience's preferences, needs, and pain points.</a:t>
            </a:r>
          </a:p>
          <a:p>
            <a:endParaRPr lang="en-US" dirty="0"/>
          </a:p>
          <a:p>
            <a:r>
              <a:rPr lang="en-US" dirty="0"/>
              <a:t>Keeping Up with Trends: The digital landscape is constantly evolving, with new platforms, formats, and trends emerging regularly. Staying up-to-date with these changes is crucial for content creators to remain relevant and competitive. However, it can be overwhelming to keep pace with the rapid rate of change.</a:t>
            </a:r>
          </a:p>
          <a:p>
            <a:r>
              <a:rPr lang="en-US" dirty="0"/>
              <a:t>Time Management: Content creation can be time-consuming, especially when it involves research, planning, production, and editing</a:t>
            </a:r>
            <a:endParaRPr lang="en-IN" dirty="0"/>
          </a:p>
        </p:txBody>
      </p:sp>
    </p:spTree>
    <p:extLst>
      <p:ext uri="{BB962C8B-B14F-4D97-AF65-F5344CB8AC3E}">
        <p14:creationId xmlns:p14="http://schemas.microsoft.com/office/powerpoint/2010/main" val="3610194850"/>
      </p:ext>
    </p:extLst>
  </p:cSld>
  <p:clrMapOvr>
    <a:masterClrMapping/>
  </p:clrMapOvr>
  <mc:AlternateContent xmlns:mc="http://schemas.openxmlformats.org/markup-compatibility/2006" xmlns:p14="http://schemas.microsoft.com/office/powerpoint/2010/main">
    <mc:Choice Requires="p14">
      <p:transition spd="slow" p14:dur="2000" advTm="11721"/>
    </mc:Choice>
    <mc:Fallback xmlns="">
      <p:transition spd="slow" advTm="11721"/>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6B610-125D-CB6D-C2EC-89CDDB6761D0}"/>
              </a:ext>
            </a:extLst>
          </p:cNvPr>
          <p:cNvSpPr>
            <a:spLocks noGrp="1"/>
          </p:cNvSpPr>
          <p:nvPr>
            <p:ph type="title"/>
          </p:nvPr>
        </p:nvSpPr>
        <p:spPr>
          <a:xfrm>
            <a:off x="577819" y="113639"/>
            <a:ext cx="11197621" cy="597561"/>
          </a:xfrm>
        </p:spPr>
        <p:txBody>
          <a:bodyPr/>
          <a:lstStyle/>
          <a:p>
            <a:r>
              <a:rPr kumimoji="0" lang="en-US" sz="1300" b="1" i="0" u="none" strike="noStrike" kern="0" cap="none" spc="0" normalizeH="0" baseline="0" noProof="0" dirty="0">
                <a:ln>
                  <a:noFill/>
                </a:ln>
                <a:solidFill>
                  <a:srgbClr val="434343"/>
                </a:solidFill>
                <a:effectLst/>
                <a:uLnTx/>
                <a:uFillTx/>
                <a:latin typeface="Arial"/>
                <a:ea typeface="+mj-ea"/>
                <a:cs typeface="Arial"/>
                <a:sym typeface="Arial"/>
              </a:rPr>
              <a:t>Part 4: Content Creation and Curation (Post creations, Designs/Video </a:t>
            </a:r>
            <a:br>
              <a:rPr kumimoji="0" lang="en-US" sz="1300" b="1" i="0" u="none" strike="noStrike" kern="0" cap="none" spc="0" normalizeH="0" baseline="0" noProof="0" dirty="0">
                <a:ln>
                  <a:noFill/>
                </a:ln>
                <a:solidFill>
                  <a:srgbClr val="434343"/>
                </a:solidFill>
                <a:effectLst/>
                <a:uLnTx/>
                <a:uFillTx/>
                <a:latin typeface="Arial"/>
                <a:ea typeface="+mj-ea"/>
                <a:cs typeface="Arial"/>
                <a:sym typeface="Arial"/>
              </a:rPr>
            </a:br>
            <a:r>
              <a:rPr kumimoji="0" lang="en-US" sz="1300" b="1" i="0" u="none" strike="noStrike" kern="0" cap="none" spc="0" normalizeH="0" baseline="0" noProof="0" dirty="0">
                <a:ln>
                  <a:noFill/>
                </a:ln>
                <a:solidFill>
                  <a:srgbClr val="434343"/>
                </a:solidFill>
                <a:effectLst/>
                <a:uLnTx/>
                <a:uFillTx/>
                <a:latin typeface="Arial"/>
                <a:ea typeface="+mj-ea"/>
                <a:cs typeface="Arial"/>
                <a:sym typeface="Arial"/>
              </a:rPr>
              <a:t>Editing, Ad Campaigns over Social Media and Email Ideation and Creation</a:t>
            </a:r>
            <a:endParaRPr lang="en-IN" dirty="0"/>
          </a:p>
        </p:txBody>
      </p:sp>
      <p:sp>
        <p:nvSpPr>
          <p:cNvPr id="3" name="Content Placeholder 2">
            <a:extLst>
              <a:ext uri="{FF2B5EF4-FFF2-40B4-BE49-F238E27FC236}">
                <a16:creationId xmlns:a16="http://schemas.microsoft.com/office/drawing/2014/main" id="{C8D711AC-6AE6-E0DE-A996-0BD5F2BE1A90}"/>
              </a:ext>
            </a:extLst>
          </p:cNvPr>
          <p:cNvSpPr>
            <a:spLocks noGrp="1"/>
          </p:cNvSpPr>
          <p:nvPr>
            <p:ph idx="1"/>
          </p:nvPr>
        </p:nvSpPr>
        <p:spPr>
          <a:xfrm>
            <a:off x="0" y="1076827"/>
            <a:ext cx="11197622" cy="4704345"/>
          </a:xfrm>
        </p:spPr>
        <p:txBody>
          <a:bodyPr>
            <a:normAutofit/>
          </a:bodyPr>
          <a:lstStyle/>
          <a:p>
            <a:pPr marL="0" indent="0">
              <a:buNone/>
            </a:pPr>
            <a:r>
              <a:rPr lang="en-US" dirty="0"/>
              <a:t> </a:t>
            </a:r>
            <a:r>
              <a:rPr lang="en-IN" dirty="0">
                <a:latin typeface="Algerian" panose="04020705040A02060702" pitchFamily="82" charset="0"/>
              </a:rPr>
              <a:t>LESSONS LEARNED WHILE CONTENT CREATION</a:t>
            </a:r>
          </a:p>
          <a:p>
            <a:pPr marL="0" indent="0">
              <a:buNone/>
            </a:pPr>
            <a:r>
              <a:rPr lang="en-US" dirty="0"/>
              <a:t>Know Your Audience: Understanding your target audience's preferences and needs is the foundation of successful content creation and curation.</a:t>
            </a:r>
          </a:p>
          <a:p>
            <a:pPr marL="0" indent="0">
              <a:buNone/>
            </a:pPr>
            <a:endParaRPr lang="en-US" dirty="0"/>
          </a:p>
          <a:p>
            <a:pPr marL="0" indent="0">
              <a:buNone/>
            </a:pPr>
            <a:r>
              <a:rPr lang="en-US" dirty="0"/>
              <a:t>Consistency is Key: Regularly producing valuable content is vital for building and maintaining an audience.</a:t>
            </a:r>
          </a:p>
          <a:p>
            <a:pPr marL="0" indent="0">
              <a:buNone/>
            </a:pPr>
            <a:endParaRPr lang="en-US" dirty="0"/>
          </a:p>
          <a:p>
            <a:pPr marL="0" indent="0">
              <a:buNone/>
            </a:pPr>
            <a:r>
              <a:rPr lang="en-US" dirty="0"/>
              <a:t>Balance Innovation and Proven Methods: Strive to be creative and innovative while also considering what has worked well in the past.</a:t>
            </a:r>
          </a:p>
          <a:p>
            <a:pPr marL="0" indent="0">
              <a:buNone/>
            </a:pPr>
            <a:endParaRPr lang="en-US" dirty="0"/>
          </a:p>
          <a:p>
            <a:pPr marL="0" indent="0">
              <a:buNone/>
            </a:pPr>
            <a:r>
              <a:rPr lang="en-US" dirty="0"/>
              <a:t>Adapt to Changes: Embrace and adapt to the constantly evolving digital landscape to remain relevant.</a:t>
            </a:r>
            <a:endParaRPr lang="en-IN" dirty="0"/>
          </a:p>
        </p:txBody>
      </p:sp>
    </p:spTree>
    <p:extLst>
      <p:ext uri="{BB962C8B-B14F-4D97-AF65-F5344CB8AC3E}">
        <p14:creationId xmlns:p14="http://schemas.microsoft.com/office/powerpoint/2010/main" val="455193214"/>
      </p:ext>
    </p:extLst>
  </p:cSld>
  <p:clrMapOvr>
    <a:masterClrMapping/>
  </p:clrMapOvr>
  <mc:AlternateContent xmlns:mc="http://schemas.openxmlformats.org/markup-compatibility/2006" xmlns:p14="http://schemas.microsoft.com/office/powerpoint/2010/main">
    <mc:Choice Requires="p14">
      <p:transition spd="slow" p14:dur="2000" advTm="12589"/>
    </mc:Choice>
    <mc:Fallback xmlns="">
      <p:transition spd="slow" advTm="1258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D5F321-CD71-7D6E-A0E2-7DDBCD7D69E3}"/>
              </a:ext>
            </a:extLst>
          </p:cNvPr>
          <p:cNvPicPr>
            <a:picLocks noChangeAspect="1"/>
          </p:cNvPicPr>
          <p:nvPr/>
        </p:nvPicPr>
        <p:blipFill>
          <a:blip r:embed="rId2"/>
          <a:stretch>
            <a:fillRect/>
          </a:stretch>
        </p:blipFill>
        <p:spPr>
          <a:xfrm>
            <a:off x="589280" y="375920"/>
            <a:ext cx="10667299" cy="5527040"/>
          </a:xfrm>
          <a:prstGeom prst="rect">
            <a:avLst/>
          </a:prstGeom>
        </p:spPr>
      </p:pic>
    </p:spTree>
    <p:extLst>
      <p:ext uri="{BB962C8B-B14F-4D97-AF65-F5344CB8AC3E}">
        <p14:creationId xmlns:p14="http://schemas.microsoft.com/office/powerpoint/2010/main" val="2506982657"/>
      </p:ext>
    </p:extLst>
  </p:cSld>
  <p:clrMapOvr>
    <a:masterClrMapping/>
  </p:clrMapOvr>
  <mc:AlternateContent xmlns:mc="http://schemas.openxmlformats.org/markup-compatibility/2006" xmlns:p14="http://schemas.microsoft.com/office/powerpoint/2010/main">
    <mc:Choice Requires="p14">
      <p:transition spd="slow" p14:dur="2000" advTm="3730"/>
    </mc:Choice>
    <mc:Fallback xmlns="">
      <p:transition spd="slow" advTm="373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38067-7AFC-9E5D-11AA-7EE2BD4C437F}"/>
              </a:ext>
            </a:extLst>
          </p:cNvPr>
          <p:cNvSpPr>
            <a:spLocks noGrp="1"/>
          </p:cNvSpPr>
          <p:nvPr>
            <p:ph type="title"/>
          </p:nvPr>
        </p:nvSpPr>
        <p:spPr>
          <a:xfrm>
            <a:off x="164592" y="91440"/>
            <a:ext cx="9692640" cy="345440"/>
          </a:xfrm>
        </p:spPr>
        <p:txBody>
          <a:bodyPr>
            <a:normAutofit fontScale="90000"/>
          </a:bodyPr>
          <a:lstStyle/>
          <a:p>
            <a:endParaRPr lang="en-IN"/>
          </a:p>
        </p:txBody>
      </p:sp>
      <p:sp>
        <p:nvSpPr>
          <p:cNvPr id="3" name="Content Placeholder 2">
            <a:extLst>
              <a:ext uri="{FF2B5EF4-FFF2-40B4-BE49-F238E27FC236}">
                <a16:creationId xmlns:a16="http://schemas.microsoft.com/office/drawing/2014/main" id="{148C885B-CE51-6240-1353-488B937A22EF}"/>
              </a:ext>
            </a:extLst>
          </p:cNvPr>
          <p:cNvSpPr>
            <a:spLocks noGrp="1"/>
          </p:cNvSpPr>
          <p:nvPr>
            <p:ph idx="1"/>
          </p:nvPr>
        </p:nvSpPr>
        <p:spPr>
          <a:xfrm>
            <a:off x="357632" y="741680"/>
            <a:ext cx="10564368" cy="5445760"/>
          </a:xfrm>
        </p:spPr>
        <p:txBody>
          <a:bodyPr>
            <a:normAutofit lnSpcReduction="10000"/>
          </a:bodyPr>
          <a:lstStyle/>
          <a:p>
            <a:r>
              <a:rPr lang="en-US" dirty="0">
                <a:latin typeface="Google Sans"/>
              </a:rPr>
              <a:t>Amul believes and thinks that good ethics and good business go together naturally to produce the best long-term results for all the investors and stakeholders. Amul gives the credit to the values which are based upon performance, quality, respect, integrity and responsibility, honesty, openness and courtesy marketing by the committed team.</a:t>
            </a:r>
          </a:p>
          <a:p>
            <a:r>
              <a:rPr lang="en-GB" b="1" dirty="0"/>
              <a:t>USP:</a:t>
            </a:r>
          </a:p>
          <a:p>
            <a:pPr>
              <a:buFont typeface="+mj-lt"/>
              <a:buAutoNum type="arabicPeriod"/>
            </a:pPr>
            <a:r>
              <a:rPr lang="en-US" dirty="0">
                <a:latin typeface="Söhne"/>
              </a:rPr>
              <a:t>Cooperative Model: Amul operates as a cooperative organization, which means it is owned and managed by the farmers themselves. The farmers are also the stakeholders and decision-makers of the cooperative, allowing them to have a significant say in the business's operations and profits.</a:t>
            </a:r>
          </a:p>
          <a:p>
            <a:pPr>
              <a:buFont typeface="+mj-lt"/>
              <a:buAutoNum type="arabicPeriod"/>
            </a:pPr>
            <a:r>
              <a:rPr lang="en-US" dirty="0">
                <a:latin typeface="Söhne"/>
              </a:rPr>
              <a:t>Quality Products: Amul is renowned for producing high-quality dairy products. It maintains strict quality control measures at every stage of production, ensuring that consumers receive fresh and safe products.</a:t>
            </a:r>
          </a:p>
          <a:p>
            <a:pPr>
              <a:buFont typeface="+mj-lt"/>
              <a:buAutoNum type="arabicPeriod"/>
            </a:pPr>
            <a:r>
              <a:rPr lang="en-US" dirty="0">
                <a:latin typeface="Söhne"/>
              </a:rPr>
              <a:t>Wide Product Range: Amul offers a diverse range of dairy products, including milk, butter, ghee, cheese, ice cream, yogurt, and other value-added products. This extensive product portfolio caters to various consumer preferences and needs.</a:t>
            </a:r>
          </a:p>
          <a:p>
            <a:pPr>
              <a:buFont typeface="+mj-lt"/>
              <a:buAutoNum type="arabicPeriod"/>
            </a:pPr>
            <a:r>
              <a:rPr lang="en-US" dirty="0">
                <a:latin typeface="Söhne"/>
              </a:rPr>
              <a:t>IN SHORT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ootlight MT Light" panose="0204060206030A020304" pitchFamily="18" charset="0"/>
                <a:ea typeface="+mn-ea"/>
                <a:cs typeface="+mn-cs"/>
              </a:rPr>
              <a:t>USP : Wide variety of, All round sale </a:t>
            </a:r>
            <a:endParaRPr kumimoji="0" lang="en-US" sz="1800" b="0" i="0" u="none" strike="noStrike" kern="1200" cap="none" spc="0" normalizeH="0" baseline="0" noProof="0" dirty="0">
              <a:ln>
                <a:noFill/>
              </a:ln>
              <a:solidFill>
                <a:srgbClr val="7030A0"/>
              </a:solidFill>
              <a:effectLst/>
              <a:uLnTx/>
              <a:uFillTx/>
              <a:latin typeface="Footlight MT Light" panose="0204060206030A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ootlight MT Light" panose="0204060206030A020304" pitchFamily="18" charset="0"/>
                <a:ea typeface="+mn-ea"/>
                <a:cs typeface="+mn-cs"/>
              </a:rPr>
              <a:t>Communication </a:t>
            </a:r>
            <a:r>
              <a:rPr kumimoji="0" lang="en-US" sz="1800" b="0" i="0" u="none" strike="noStrike" kern="1200" cap="none" spc="0" normalizeH="0" baseline="0" noProof="0" dirty="0">
                <a:ln>
                  <a:noFill/>
                </a:ln>
                <a:solidFill>
                  <a:srgbClr val="7030A0"/>
                </a:solidFill>
                <a:effectLst/>
                <a:uLnTx/>
                <a:uFillTx/>
                <a:latin typeface="Footlight MT Light" panose="0204060206030A020304" pitchFamily="18" charset="0"/>
                <a:ea typeface="+mn-ea"/>
                <a:cs typeface="+mn-cs"/>
              </a:rPr>
              <a:t>: </a:t>
            </a:r>
            <a:r>
              <a:rPr kumimoji="0" lang="en-US" sz="1800" b="0" i="0" u="none" strike="noStrike" kern="1200" cap="none" spc="0" normalizeH="0" baseline="0" noProof="0" dirty="0">
                <a:ln>
                  <a:noFill/>
                </a:ln>
                <a:solidFill>
                  <a:prstClr val="black"/>
                </a:solidFill>
                <a:effectLst/>
                <a:uLnTx/>
                <a:uFillTx/>
                <a:latin typeface="Footlight MT Light" panose="0204060206030A020304" pitchFamily="18" charset="0"/>
                <a:ea typeface="+mn-ea"/>
                <a:cs typeface="+mn-cs"/>
              </a:rPr>
              <a:t>Celebrity Endorsement , Content memes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ootlight MT Light" panose="0204060206030A020304" pitchFamily="18" charset="0"/>
                <a:ea typeface="+mn-ea"/>
                <a:cs typeface="+mn-cs"/>
              </a:rPr>
              <a:t>Lots of tutorials by experienced chefs. food products , </a:t>
            </a:r>
            <a:r>
              <a:rPr kumimoji="0" lang="en-US" sz="1800" b="0" i="0" u="none" strike="noStrike" kern="1200" cap="none" spc="0" normalizeH="0" baseline="0" noProof="0" dirty="0" err="1">
                <a:ln>
                  <a:noFill/>
                </a:ln>
                <a:solidFill>
                  <a:prstClr val="black"/>
                </a:solidFill>
                <a:effectLst/>
                <a:uLnTx/>
                <a:uFillTx/>
                <a:latin typeface="Footlight MT Light" panose="0204060206030A020304" pitchFamily="18" charset="0"/>
                <a:ea typeface="+mn-ea"/>
                <a:cs typeface="+mn-cs"/>
              </a:rPr>
              <a:t>Categorisation</a:t>
            </a:r>
            <a:r>
              <a:rPr kumimoji="0" lang="en-US" sz="1800" b="0" i="0" u="none" strike="noStrike" kern="1200" cap="none" spc="0" normalizeH="0" baseline="0" noProof="0" dirty="0">
                <a:ln>
                  <a:noFill/>
                </a:ln>
                <a:solidFill>
                  <a:prstClr val="black"/>
                </a:solidFill>
                <a:effectLst/>
                <a:uLnTx/>
                <a:uFillTx/>
                <a:latin typeface="Footlight MT Light" panose="0204060206030A020304" pitchFamily="18"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030A0"/>
              </a:solidFill>
              <a:effectLst/>
              <a:uLnTx/>
              <a:uFillTx/>
              <a:latin typeface="Footlight MT Light" panose="0204060206030A020304" pitchFamily="18" charset="0"/>
              <a:ea typeface="+mn-ea"/>
              <a:cs typeface="+mn-cs"/>
            </a:endParaRPr>
          </a:p>
          <a:p>
            <a:endParaRPr lang="en-IN" dirty="0"/>
          </a:p>
        </p:txBody>
      </p:sp>
      <p:pic>
        <p:nvPicPr>
          <p:cNvPr id="4" name="Audio 3">
            <a:hlinkClick r:id="" action="ppaction://media"/>
            <a:extLst>
              <a:ext uri="{FF2B5EF4-FFF2-40B4-BE49-F238E27FC236}">
                <a16:creationId xmlns:a16="http://schemas.microsoft.com/office/drawing/2014/main" id="{92352F5F-DAC9-0AAE-2931-F689A38BDD1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37498911"/>
      </p:ext>
    </p:extLst>
  </p:cSld>
  <p:clrMapOvr>
    <a:masterClrMapping/>
  </p:clrMapOvr>
  <mc:AlternateContent xmlns:mc="http://schemas.openxmlformats.org/markup-compatibility/2006" xmlns:p14="http://schemas.microsoft.com/office/powerpoint/2010/main">
    <mc:Choice Requires="p14">
      <p:transition spd="slow" p14:dur="2000" advTm="29976"/>
    </mc:Choice>
    <mc:Fallback xmlns="">
      <p:transition spd="slow" advTm="29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56FA0-C2C1-A3EB-FBAB-525739226459}"/>
              </a:ext>
            </a:extLst>
          </p:cNvPr>
          <p:cNvSpPr>
            <a:spLocks noGrp="1"/>
          </p:cNvSpPr>
          <p:nvPr>
            <p:ph type="title"/>
          </p:nvPr>
        </p:nvSpPr>
        <p:spPr>
          <a:xfrm>
            <a:off x="0" y="174798"/>
            <a:ext cx="10949189" cy="1049235"/>
          </a:xfrm>
        </p:spPr>
        <p:txBody>
          <a:bodyPr>
            <a:normAutofit fontScale="90000"/>
          </a:bodyPr>
          <a:lstStyle/>
          <a:p>
            <a:br>
              <a:rPr lang="en-US" sz="4400" dirty="0"/>
            </a:br>
            <a:endParaRPr lang="en-IN" dirty="0"/>
          </a:p>
        </p:txBody>
      </p:sp>
      <p:sp>
        <p:nvSpPr>
          <p:cNvPr id="3" name="Content Placeholder 2">
            <a:extLst>
              <a:ext uri="{FF2B5EF4-FFF2-40B4-BE49-F238E27FC236}">
                <a16:creationId xmlns:a16="http://schemas.microsoft.com/office/drawing/2014/main" id="{67A6E023-0840-AB55-C3DB-5B3D5934B632}"/>
              </a:ext>
            </a:extLst>
          </p:cNvPr>
          <p:cNvSpPr>
            <a:spLocks noGrp="1"/>
          </p:cNvSpPr>
          <p:nvPr>
            <p:ph idx="1"/>
          </p:nvPr>
        </p:nvSpPr>
        <p:spPr>
          <a:xfrm>
            <a:off x="0" y="699414"/>
            <a:ext cx="11084560" cy="5254346"/>
          </a:xfrm>
        </p:spPr>
        <p:txBody>
          <a:bodyPr>
            <a:normAutofit fontScale="92500"/>
          </a:bodyPr>
          <a:lstStyle/>
          <a:p>
            <a:r>
              <a:rPr lang="en-GB" b="1" dirty="0" err="1"/>
              <a:t>Analyze</a:t>
            </a:r>
            <a:r>
              <a:rPr lang="en-GB" b="1" dirty="0"/>
              <a:t> Brand Messaging:</a:t>
            </a:r>
            <a:r>
              <a:rPr lang="en-GB" dirty="0"/>
              <a:t> </a:t>
            </a:r>
          </a:p>
          <a:p>
            <a:pPr algn="l"/>
            <a:r>
              <a:rPr lang="en-US" b="0" i="0" dirty="0">
                <a:effectLst/>
                <a:latin typeface="Söhne"/>
              </a:rPr>
              <a:t>Amul's brand messaging can be analyzed based on its key elements and the values it conveys to its target audience:</a:t>
            </a:r>
          </a:p>
          <a:p>
            <a:pPr algn="l">
              <a:buFont typeface="+mj-lt"/>
              <a:buAutoNum type="arabicPeriod"/>
            </a:pPr>
            <a:r>
              <a:rPr lang="en-US" b="0" i="0" dirty="0">
                <a:effectLst/>
                <a:latin typeface="Söhne"/>
              </a:rPr>
              <a:t>Quality and Trust: Amul's messaging consistently emphasizes the quality and trustworthiness of its dairy products. Through its tagline "The Taste of India" and various communications, Amul positions itself as a reliable brand that delivers products with consistent taste and safety.</a:t>
            </a:r>
          </a:p>
          <a:p>
            <a:pPr algn="l">
              <a:buFont typeface="+mj-lt"/>
              <a:buAutoNum type="arabicPeriod"/>
            </a:pPr>
            <a:r>
              <a:rPr lang="en-US" b="0" i="0" dirty="0">
                <a:effectLst/>
                <a:latin typeface="Söhne"/>
              </a:rPr>
              <a:t>Cooperative and Farmer Empowerment: Amul's unique cooperative model is a central theme in its brand messaging. By highlighting that it is owned and managed by farmers, the brand portrays a sense of community and empowerment, resonating with consumers who appreciate supporting local farmers and their livelihoods.</a:t>
            </a:r>
          </a:p>
          <a:p>
            <a:pPr algn="l">
              <a:buFont typeface="+mj-lt"/>
              <a:buAutoNum type="arabicPeriod"/>
            </a:pPr>
            <a:r>
              <a:rPr lang="en-US" b="0" i="0" dirty="0">
                <a:effectLst/>
                <a:latin typeface="Söhne"/>
              </a:rPr>
              <a:t>Accessibility: Amul's brand messaging communicates the idea that good quality dairy products should be accessible to all. By offering products at affordable prices, the brand appeals to a wide range of consumers across different socio-economic backgrounds.</a:t>
            </a:r>
          </a:p>
          <a:p>
            <a:r>
              <a:rPr lang="en-GB" b="1" dirty="0"/>
              <a:t>Examine the brand's tagline</a:t>
            </a:r>
          </a:p>
          <a:p>
            <a:r>
              <a:rPr lang="en-US" b="0" i="0" dirty="0">
                <a:effectLst/>
                <a:latin typeface="Söhne"/>
              </a:rPr>
              <a:t>Amul's brand tagline is "The Taste of India." This tagline encapsulates Amul's commitment to delivering high-quality dairy products that resonate with the diverse tastes and preferences of consumers across India. It reinforces the brand's association with Indian flavors and culinary traditions, making it a trusted choice for consumers seeking authentic and delicious dairy products.</a:t>
            </a:r>
            <a:endParaRPr lang="en-IN" dirty="0"/>
          </a:p>
        </p:txBody>
      </p:sp>
      <p:pic>
        <p:nvPicPr>
          <p:cNvPr id="6" name="Picture 5">
            <a:extLst>
              <a:ext uri="{FF2B5EF4-FFF2-40B4-BE49-F238E27FC236}">
                <a16:creationId xmlns:a16="http://schemas.microsoft.com/office/drawing/2014/main" id="{B594C0C7-4FE4-EB3D-0F5F-A67A4D1F8AA9}"/>
              </a:ext>
            </a:extLst>
          </p:cNvPr>
          <p:cNvPicPr>
            <a:picLocks noChangeAspect="1"/>
          </p:cNvPicPr>
          <p:nvPr/>
        </p:nvPicPr>
        <p:blipFill>
          <a:blip r:embed="rId4"/>
          <a:stretch>
            <a:fillRect/>
          </a:stretch>
        </p:blipFill>
        <p:spPr>
          <a:xfrm>
            <a:off x="-182880" y="-97420"/>
            <a:ext cx="11511280" cy="796834"/>
          </a:xfrm>
          <a:prstGeom prst="rect">
            <a:avLst/>
          </a:prstGeom>
          <a:effectLst>
            <a:outerShdw blurRad="50800" dist="50800" dir="5400000" algn="ctr" rotWithShape="0">
              <a:schemeClr val="tx1"/>
            </a:outerShdw>
          </a:effectLst>
        </p:spPr>
      </p:pic>
      <p:pic>
        <p:nvPicPr>
          <p:cNvPr id="4" name="Audio 3">
            <a:hlinkClick r:id="" action="ppaction://media"/>
            <a:extLst>
              <a:ext uri="{FF2B5EF4-FFF2-40B4-BE49-F238E27FC236}">
                <a16:creationId xmlns:a16="http://schemas.microsoft.com/office/drawing/2014/main" id="{888DBB5A-8717-0D53-727D-E3555EFF775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66579249"/>
      </p:ext>
    </p:extLst>
  </p:cSld>
  <p:clrMapOvr>
    <a:masterClrMapping/>
  </p:clrMapOvr>
  <mc:AlternateContent xmlns:mc="http://schemas.openxmlformats.org/markup-compatibility/2006" xmlns:p14="http://schemas.microsoft.com/office/powerpoint/2010/main">
    <mc:Choice Requires="p14">
      <p:transition p14:dur="100" advTm="4981">
        <p:cut/>
      </p:transition>
    </mc:Choice>
    <mc:Fallback xmlns="">
      <p:transition advTm="4981">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71ED31-573A-74E2-FFF4-BB9E133CDD20}"/>
              </a:ext>
            </a:extLst>
          </p:cNvPr>
          <p:cNvSpPr>
            <a:spLocks noGrp="1"/>
          </p:cNvSpPr>
          <p:nvPr>
            <p:ph type="title"/>
          </p:nvPr>
        </p:nvSpPr>
        <p:spPr>
          <a:xfrm>
            <a:off x="0" y="93663"/>
            <a:ext cx="9602788" cy="566737"/>
          </a:xfrm>
        </p:spPr>
        <p:txBody>
          <a:bodyPr>
            <a:noAutofit/>
          </a:bodyPr>
          <a:lstStyle/>
          <a:p>
            <a:r>
              <a:rPr lang="en-GB" sz="2000" b="1" dirty="0"/>
              <a:t>Part 1: Brand study, Competitor Analysis &amp; Buyer’s/Audience’s Persona</a:t>
            </a:r>
            <a:endParaRPr lang="en-IN" sz="2000" dirty="0"/>
          </a:p>
        </p:txBody>
      </p:sp>
      <p:sp>
        <p:nvSpPr>
          <p:cNvPr id="4" name="Content Placeholder 3">
            <a:extLst>
              <a:ext uri="{FF2B5EF4-FFF2-40B4-BE49-F238E27FC236}">
                <a16:creationId xmlns:a16="http://schemas.microsoft.com/office/drawing/2014/main" id="{6D7CE845-7BA5-5450-11F2-A3E22C2F3D58}"/>
              </a:ext>
            </a:extLst>
          </p:cNvPr>
          <p:cNvSpPr>
            <a:spLocks noGrp="1"/>
          </p:cNvSpPr>
          <p:nvPr>
            <p:ph idx="1"/>
          </p:nvPr>
        </p:nvSpPr>
        <p:spPr>
          <a:xfrm>
            <a:off x="68380" y="5821679"/>
            <a:ext cx="12123620" cy="234995"/>
          </a:xfrm>
        </p:spPr>
        <p:txBody>
          <a:bodyPr>
            <a:normAutofit fontScale="62500" lnSpcReduction="20000"/>
          </a:bodyPr>
          <a:lstStyle/>
          <a:p>
            <a:endParaRPr lang="en-IN" dirty="0"/>
          </a:p>
        </p:txBody>
      </p:sp>
      <p:sp>
        <p:nvSpPr>
          <p:cNvPr id="5" name="Content Placeholder 2">
            <a:extLst>
              <a:ext uri="{FF2B5EF4-FFF2-40B4-BE49-F238E27FC236}">
                <a16:creationId xmlns:a16="http://schemas.microsoft.com/office/drawing/2014/main" id="{AD53854A-201A-1B78-E9DB-0A16640B21C4}"/>
              </a:ext>
            </a:extLst>
          </p:cNvPr>
          <p:cNvSpPr txBox="1">
            <a:spLocks/>
          </p:cNvSpPr>
          <p:nvPr/>
        </p:nvSpPr>
        <p:spPr>
          <a:xfrm>
            <a:off x="68380" y="882276"/>
            <a:ext cx="11056820" cy="46539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Competitor Analysis:</a:t>
            </a:r>
            <a:r>
              <a:rPr lang="en-US" dirty="0"/>
              <a:t> </a:t>
            </a:r>
          </a:p>
          <a:p>
            <a:pPr marL="0" indent="0">
              <a:spcBef>
                <a:spcPts val="0"/>
              </a:spcBef>
              <a:buFont typeface="Arial" panose="020B0604020202020204" pitchFamily="34" charset="0"/>
              <a:buNone/>
            </a:pPr>
            <a:r>
              <a:rPr lang="en-GB" b="1" dirty="0"/>
              <a:t>Competitor 1:</a:t>
            </a:r>
          </a:p>
          <a:p>
            <a:pPr marL="0" indent="0">
              <a:spcBef>
                <a:spcPts val="0"/>
              </a:spcBef>
              <a:buFont typeface="Arial" panose="020B0604020202020204" pitchFamily="34" charset="0"/>
              <a:buNone/>
            </a:pPr>
            <a:r>
              <a:rPr lang="en-US" dirty="0">
                <a:latin typeface="Söhne"/>
              </a:rPr>
              <a:t>Mother Dairy: Mother Dairy is another major dairy brand in India, established by the National Dairy Development Board (NDDB). It offers a wide range of dairy products, including milk, ice cream, butter, ghee, and more.</a:t>
            </a:r>
            <a:endParaRPr lang="en-GB" b="1" dirty="0"/>
          </a:p>
          <a:p>
            <a:pPr marL="0" indent="0">
              <a:spcBef>
                <a:spcPts val="0"/>
              </a:spcBef>
              <a:buFont typeface="Arial" panose="020B0604020202020204" pitchFamily="34" charset="0"/>
              <a:buNone/>
            </a:pPr>
            <a:r>
              <a:rPr lang="en-GB" b="1" dirty="0"/>
              <a:t>Competitor 2:</a:t>
            </a:r>
          </a:p>
          <a:p>
            <a:pPr marL="0" indent="0">
              <a:spcBef>
                <a:spcPts val="0"/>
              </a:spcBef>
              <a:buFont typeface="Arial" panose="020B0604020202020204" pitchFamily="34" charset="0"/>
              <a:buNone/>
            </a:pPr>
            <a:r>
              <a:rPr lang="en-US" dirty="0">
                <a:latin typeface="Söhne"/>
              </a:rPr>
              <a:t>Nestlé: Nestlé is a global food and beverage company that has a significant presence in the Indian dairy market. It produces and markets various dairy products, such as milk, yogurt</a:t>
            </a:r>
            <a:endParaRPr lang="en-GB" b="1" dirty="0"/>
          </a:p>
          <a:p>
            <a:pPr marL="0" indent="0">
              <a:spcBef>
                <a:spcPts val="0"/>
              </a:spcBef>
              <a:buFont typeface="Arial" panose="020B0604020202020204" pitchFamily="34" charset="0"/>
              <a:buNone/>
            </a:pPr>
            <a:r>
              <a:rPr lang="en-GB" b="1" dirty="0"/>
              <a:t>Competitor 3:</a:t>
            </a:r>
          </a:p>
          <a:p>
            <a:pPr marL="0" indent="0">
              <a:spcBef>
                <a:spcPts val="0"/>
              </a:spcBef>
              <a:buFont typeface="Arial" panose="020B0604020202020204" pitchFamily="34" charset="0"/>
              <a:buNone/>
            </a:pPr>
            <a:r>
              <a:rPr lang="en-US" dirty="0">
                <a:latin typeface="Söhne"/>
              </a:rPr>
              <a:t>Britannia: While Britannia is primarily known for its bakery products, it also competes with Amul in the dairy segment. Britannia offers a variety of dairy products like cheese, butter, and dairy-based beverages. </a:t>
            </a:r>
            <a:endParaRPr lang="en-GB" b="1" dirty="0"/>
          </a:p>
          <a:p>
            <a:endParaRPr lang="en-IN" dirty="0"/>
          </a:p>
        </p:txBody>
      </p:sp>
      <p:pic>
        <p:nvPicPr>
          <p:cNvPr id="2" name="Audio 1">
            <a:hlinkClick r:id="" action="ppaction://media"/>
            <a:extLst>
              <a:ext uri="{FF2B5EF4-FFF2-40B4-BE49-F238E27FC236}">
                <a16:creationId xmlns:a16="http://schemas.microsoft.com/office/drawing/2014/main" id="{F6AE4129-CB48-E07C-6079-313CC020156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38292072"/>
      </p:ext>
    </p:extLst>
  </p:cSld>
  <p:clrMapOvr>
    <a:masterClrMapping/>
  </p:clrMapOvr>
  <mc:AlternateContent xmlns:mc="http://schemas.openxmlformats.org/markup-compatibility/2006" xmlns:p14="http://schemas.microsoft.com/office/powerpoint/2010/main">
    <mc:Choice Requires="p14">
      <p:transition spd="slow" p14:dur="2000" advTm="47236"/>
    </mc:Choice>
    <mc:Fallback xmlns="">
      <p:transition spd="slow" advTm="47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300BC4-8C7F-AB20-8BE1-B2992647F74B}"/>
              </a:ext>
            </a:extLst>
          </p:cNvPr>
          <p:cNvPicPr>
            <a:picLocks noChangeAspect="1"/>
          </p:cNvPicPr>
          <p:nvPr/>
        </p:nvPicPr>
        <p:blipFill>
          <a:blip r:embed="rId2"/>
          <a:stretch>
            <a:fillRect/>
          </a:stretch>
        </p:blipFill>
        <p:spPr>
          <a:xfrm>
            <a:off x="0" y="1340841"/>
            <a:ext cx="2630492" cy="3527584"/>
          </a:xfrm>
          <a:prstGeom prst="rect">
            <a:avLst/>
          </a:prstGeom>
        </p:spPr>
      </p:pic>
      <p:pic>
        <p:nvPicPr>
          <p:cNvPr id="3" name="Picture 2">
            <a:extLst>
              <a:ext uri="{FF2B5EF4-FFF2-40B4-BE49-F238E27FC236}">
                <a16:creationId xmlns:a16="http://schemas.microsoft.com/office/drawing/2014/main" id="{D92B7DCB-D5B9-A4F3-180B-5052F428DB7D}"/>
              </a:ext>
            </a:extLst>
          </p:cNvPr>
          <p:cNvPicPr>
            <a:picLocks noChangeAspect="1"/>
          </p:cNvPicPr>
          <p:nvPr/>
        </p:nvPicPr>
        <p:blipFill>
          <a:blip r:embed="rId3"/>
          <a:stretch>
            <a:fillRect/>
          </a:stretch>
        </p:blipFill>
        <p:spPr>
          <a:xfrm>
            <a:off x="4208802" y="1289288"/>
            <a:ext cx="2630493" cy="3527584"/>
          </a:xfrm>
          <a:prstGeom prst="rect">
            <a:avLst/>
          </a:prstGeom>
        </p:spPr>
      </p:pic>
      <p:pic>
        <p:nvPicPr>
          <p:cNvPr id="4" name="Picture 3">
            <a:extLst>
              <a:ext uri="{FF2B5EF4-FFF2-40B4-BE49-F238E27FC236}">
                <a16:creationId xmlns:a16="http://schemas.microsoft.com/office/drawing/2014/main" id="{74F74FA1-4406-1614-D153-52529A8EE8C4}"/>
              </a:ext>
            </a:extLst>
          </p:cNvPr>
          <p:cNvPicPr>
            <a:picLocks noChangeAspect="1"/>
          </p:cNvPicPr>
          <p:nvPr/>
        </p:nvPicPr>
        <p:blipFill>
          <a:blip r:embed="rId4"/>
          <a:stretch>
            <a:fillRect/>
          </a:stretch>
        </p:blipFill>
        <p:spPr>
          <a:xfrm>
            <a:off x="8024205" y="1340841"/>
            <a:ext cx="2630492" cy="3527584"/>
          </a:xfrm>
          <a:prstGeom prst="rect">
            <a:avLst/>
          </a:prstGeom>
        </p:spPr>
      </p:pic>
      <p:sp>
        <p:nvSpPr>
          <p:cNvPr id="6" name="TextBox 5">
            <a:extLst>
              <a:ext uri="{FF2B5EF4-FFF2-40B4-BE49-F238E27FC236}">
                <a16:creationId xmlns:a16="http://schemas.microsoft.com/office/drawing/2014/main" id="{43F537DD-F50E-0B37-5E03-8C1C6D6635C7}"/>
              </a:ext>
            </a:extLst>
          </p:cNvPr>
          <p:cNvSpPr txBox="1"/>
          <p:nvPr/>
        </p:nvSpPr>
        <p:spPr>
          <a:xfrm>
            <a:off x="3135952" y="363974"/>
            <a:ext cx="6101080" cy="769441"/>
          </a:xfrm>
          <a:prstGeom prst="rect">
            <a:avLst/>
          </a:prstGeom>
          <a:noFill/>
        </p:spPr>
        <p:txBody>
          <a:bodyPr wrap="square">
            <a:spAutoFit/>
          </a:bodyPr>
          <a:lstStyle/>
          <a:p>
            <a:r>
              <a:rPr lang="en-IN" sz="4400" dirty="0">
                <a:solidFill>
                  <a:srgbClr val="C00000"/>
                </a:solidFill>
                <a:highlight>
                  <a:srgbClr val="FFFF00"/>
                </a:highlight>
                <a:latin typeface="Algerian" panose="04020705040A02060702" pitchFamily="82" charset="0"/>
              </a:rPr>
              <a:t>COMPETITORS ZONE</a:t>
            </a:r>
          </a:p>
        </p:txBody>
      </p:sp>
      <p:sp>
        <p:nvSpPr>
          <p:cNvPr id="7" name="TextBox 6">
            <a:extLst>
              <a:ext uri="{FF2B5EF4-FFF2-40B4-BE49-F238E27FC236}">
                <a16:creationId xmlns:a16="http://schemas.microsoft.com/office/drawing/2014/main" id="{BC97E68F-0C61-C06E-8F9F-E875E005F5B8}"/>
              </a:ext>
            </a:extLst>
          </p:cNvPr>
          <p:cNvSpPr txBox="1"/>
          <p:nvPr/>
        </p:nvSpPr>
        <p:spPr>
          <a:xfrm>
            <a:off x="427363" y="4294554"/>
            <a:ext cx="6106160" cy="369332"/>
          </a:xfrm>
          <a:prstGeom prst="rect">
            <a:avLst/>
          </a:prstGeom>
          <a:noFill/>
        </p:spPr>
        <p:txBody>
          <a:bodyPr wrap="square">
            <a:spAutoFit/>
          </a:bodyPr>
          <a:lstStyle/>
          <a:p>
            <a:r>
              <a:rPr lang="en-US" dirty="0">
                <a:hlinkClick r:id="rId5"/>
              </a:rPr>
              <a:t> motherdairy.com</a:t>
            </a:r>
            <a:endParaRPr lang="en-IN" dirty="0"/>
          </a:p>
        </p:txBody>
      </p:sp>
      <p:sp>
        <p:nvSpPr>
          <p:cNvPr id="9" name="TextBox 8">
            <a:extLst>
              <a:ext uri="{FF2B5EF4-FFF2-40B4-BE49-F238E27FC236}">
                <a16:creationId xmlns:a16="http://schemas.microsoft.com/office/drawing/2014/main" id="{C5B92264-37A8-52C9-2FFD-CCEC4379A38D}"/>
              </a:ext>
            </a:extLst>
          </p:cNvPr>
          <p:cNvSpPr txBox="1"/>
          <p:nvPr/>
        </p:nvSpPr>
        <p:spPr>
          <a:xfrm>
            <a:off x="4829830" y="4368383"/>
            <a:ext cx="1844988" cy="1200329"/>
          </a:xfrm>
          <a:prstGeom prst="rect">
            <a:avLst/>
          </a:prstGeom>
          <a:noFill/>
        </p:spPr>
        <p:txBody>
          <a:bodyPr wrap="square">
            <a:spAutoFit/>
          </a:bodyPr>
          <a:lstStyle/>
          <a:p>
            <a:r>
              <a:rPr lang="en-US" dirty="0">
                <a:hlinkClick r:id="rId6"/>
              </a:rPr>
              <a:t>Nestlé: Good food, Good life | Nestlé India (nestle.in)</a:t>
            </a:r>
            <a:endParaRPr lang="en-IN" dirty="0"/>
          </a:p>
        </p:txBody>
      </p:sp>
      <p:sp>
        <p:nvSpPr>
          <p:cNvPr id="11" name="TextBox 10">
            <a:extLst>
              <a:ext uri="{FF2B5EF4-FFF2-40B4-BE49-F238E27FC236}">
                <a16:creationId xmlns:a16="http://schemas.microsoft.com/office/drawing/2014/main" id="{0C5F665F-981A-F286-5F43-24033192CC98}"/>
              </a:ext>
            </a:extLst>
          </p:cNvPr>
          <p:cNvSpPr txBox="1"/>
          <p:nvPr/>
        </p:nvSpPr>
        <p:spPr>
          <a:xfrm>
            <a:off x="8160719" y="4479220"/>
            <a:ext cx="3053080" cy="646331"/>
          </a:xfrm>
          <a:prstGeom prst="rect">
            <a:avLst/>
          </a:prstGeom>
          <a:noFill/>
        </p:spPr>
        <p:txBody>
          <a:bodyPr wrap="square">
            <a:spAutoFit/>
          </a:bodyPr>
          <a:lstStyle/>
          <a:p>
            <a:r>
              <a:rPr lang="en-US" dirty="0">
                <a:hlinkClick r:id="rId7"/>
              </a:rPr>
              <a:t>Home - News And Media (britannia.co.in)</a:t>
            </a:r>
            <a:endParaRPr lang="en-IN" dirty="0"/>
          </a:p>
        </p:txBody>
      </p:sp>
    </p:spTree>
    <p:extLst>
      <p:ext uri="{BB962C8B-B14F-4D97-AF65-F5344CB8AC3E}">
        <p14:creationId xmlns:p14="http://schemas.microsoft.com/office/powerpoint/2010/main" val="2077778561"/>
      </p:ext>
    </p:extLst>
  </p:cSld>
  <p:clrMapOvr>
    <a:masterClrMapping/>
  </p:clrMapOvr>
  <mc:AlternateContent xmlns:mc="http://schemas.openxmlformats.org/markup-compatibility/2006" xmlns:p14="http://schemas.microsoft.com/office/powerpoint/2010/main">
    <mc:Choice Requires="p14">
      <p:transition spd="slow" p14:dur="1200" advTm="48">
        <p14:prism/>
      </p:transition>
    </mc:Choice>
    <mc:Fallback xmlns="">
      <p:transition spd="slow" advTm="48">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E700-BA2C-C6A9-6F74-623903FCDCE7}"/>
              </a:ext>
            </a:extLst>
          </p:cNvPr>
          <p:cNvSpPr>
            <a:spLocks noGrp="1"/>
          </p:cNvSpPr>
          <p:nvPr>
            <p:ph type="title"/>
          </p:nvPr>
        </p:nvSpPr>
        <p:spPr>
          <a:xfrm>
            <a:off x="660400" y="184305"/>
            <a:ext cx="10237237" cy="1049235"/>
          </a:xfrm>
        </p:spPr>
        <p:txBody>
          <a:bodyPr>
            <a:normAutofit/>
          </a:bodyPr>
          <a:lstStyle/>
          <a:p>
            <a:r>
              <a:rPr lang="en-US" sz="2200" b="1" dirty="0"/>
              <a:t>Part 1: Brand study, Competitor Analysis &amp; Buyer’s/Audience’s Persona</a:t>
            </a:r>
            <a:br>
              <a:rPr lang="en-US" sz="4400" dirty="0"/>
            </a:br>
            <a:endParaRPr lang="en-IN" dirty="0"/>
          </a:p>
        </p:txBody>
      </p:sp>
      <p:sp>
        <p:nvSpPr>
          <p:cNvPr id="3" name="Content Placeholder 2">
            <a:extLst>
              <a:ext uri="{FF2B5EF4-FFF2-40B4-BE49-F238E27FC236}">
                <a16:creationId xmlns:a16="http://schemas.microsoft.com/office/drawing/2014/main" id="{F1E50F8C-7A0B-A52D-66CF-4249878BC9B8}"/>
              </a:ext>
            </a:extLst>
          </p:cNvPr>
          <p:cNvSpPr>
            <a:spLocks noGrp="1"/>
          </p:cNvSpPr>
          <p:nvPr>
            <p:ph idx="1"/>
          </p:nvPr>
        </p:nvSpPr>
        <p:spPr>
          <a:xfrm>
            <a:off x="0" y="975360"/>
            <a:ext cx="11257280" cy="5201603"/>
          </a:xfrm>
        </p:spPr>
        <p:txBody>
          <a:bodyPr>
            <a:normAutofit/>
          </a:bodyPr>
          <a:lstStyle/>
          <a:p>
            <a:r>
              <a:rPr lang="en-GB" b="1" dirty="0"/>
              <a:t>Buyer's/Audience's Persona:</a:t>
            </a:r>
          </a:p>
          <a:p>
            <a:pPr algn="l"/>
            <a:r>
              <a:rPr lang="en-US" b="0" i="0" dirty="0">
                <a:effectLst/>
                <a:latin typeface="Söhne"/>
              </a:rPr>
              <a:t>Here are some key segments that make up Amul's buyer audience:</a:t>
            </a:r>
          </a:p>
          <a:p>
            <a:pPr algn="l">
              <a:buFont typeface="+mj-lt"/>
              <a:buAutoNum type="arabicPeriod"/>
            </a:pPr>
            <a:r>
              <a:rPr lang="en-US" b="0" i="0" dirty="0">
                <a:effectLst/>
                <a:latin typeface="Söhne"/>
              </a:rPr>
              <a:t>Everyday Consumers: Amul's primary audience consists of everyday consumers who purchase dairy products for their regular consumption. This includes individuals, families, and households who buy products like milk, butter, cheese, yogurt, and ice cream for their daily needs.</a:t>
            </a:r>
          </a:p>
          <a:p>
            <a:pPr algn="l">
              <a:buFont typeface="+mj-lt"/>
              <a:buAutoNum type="arabicPeriod"/>
            </a:pPr>
            <a:r>
              <a:rPr lang="en-US" b="0" i="0" dirty="0">
                <a:effectLst/>
                <a:latin typeface="Söhne"/>
              </a:rPr>
              <a:t>Health-Conscious Consumers: Amul appeals to health-conscious individuals who seek nutritious and high-quality dairy products. The brand offers a range of options, including low-fat and probiotic products, catering to health-conscious buyers.</a:t>
            </a:r>
          </a:p>
          <a:p>
            <a:pPr algn="l">
              <a:buFont typeface="+mj-lt"/>
              <a:buAutoNum type="arabicPeriod"/>
            </a:pPr>
            <a:r>
              <a:rPr lang="en-US" b="0" i="0" dirty="0">
                <a:effectLst/>
                <a:latin typeface="Söhne"/>
              </a:rPr>
              <a:t>Children and Youth: Amul's ice cream and flavored milk products are popular among children and young consumers. The brand's various ice cream flavors and affordable pricing make it a favorite treat for this audience.</a:t>
            </a:r>
          </a:p>
          <a:p>
            <a:endParaRPr lang="en-IN" dirty="0"/>
          </a:p>
        </p:txBody>
      </p:sp>
    </p:spTree>
    <p:extLst>
      <p:ext uri="{BB962C8B-B14F-4D97-AF65-F5344CB8AC3E}">
        <p14:creationId xmlns:p14="http://schemas.microsoft.com/office/powerpoint/2010/main" val="3546901198"/>
      </p:ext>
    </p:extLst>
  </p:cSld>
  <p:clrMapOvr>
    <a:masterClrMapping/>
  </p:clrMapOvr>
  <mc:AlternateContent xmlns:mc="http://schemas.openxmlformats.org/markup-compatibility/2006" xmlns:p14="http://schemas.microsoft.com/office/powerpoint/2010/main">
    <mc:Choice Requires="p14">
      <p:transition spd="slow" p14:dur="2000" advTm="16931"/>
    </mc:Choice>
    <mc:Fallback xmlns="">
      <p:transition spd="slow" advTm="1693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D0642C-74F9-20ED-B5F4-3516BCCEBBA2}"/>
              </a:ext>
            </a:extLst>
          </p:cNvPr>
          <p:cNvPicPr>
            <a:picLocks noChangeAspect="1"/>
          </p:cNvPicPr>
          <p:nvPr/>
        </p:nvPicPr>
        <p:blipFill>
          <a:blip r:embed="rId2"/>
          <a:stretch>
            <a:fillRect/>
          </a:stretch>
        </p:blipFill>
        <p:spPr>
          <a:xfrm>
            <a:off x="1" y="0"/>
            <a:ext cx="5811520" cy="6146799"/>
          </a:xfrm>
          <a:prstGeom prst="rect">
            <a:avLst/>
          </a:prstGeom>
        </p:spPr>
      </p:pic>
      <p:pic>
        <p:nvPicPr>
          <p:cNvPr id="3" name="Picture 2">
            <a:extLst>
              <a:ext uri="{FF2B5EF4-FFF2-40B4-BE49-F238E27FC236}">
                <a16:creationId xmlns:a16="http://schemas.microsoft.com/office/drawing/2014/main" id="{1BBEFE0B-4DE9-7F53-4B67-6861BA5DAE95}"/>
              </a:ext>
            </a:extLst>
          </p:cNvPr>
          <p:cNvPicPr>
            <a:picLocks noChangeAspect="1"/>
          </p:cNvPicPr>
          <p:nvPr/>
        </p:nvPicPr>
        <p:blipFill>
          <a:blip r:embed="rId3"/>
          <a:stretch>
            <a:fillRect/>
          </a:stretch>
        </p:blipFill>
        <p:spPr>
          <a:xfrm>
            <a:off x="5994400" y="233679"/>
            <a:ext cx="5161280" cy="5628641"/>
          </a:xfrm>
          <a:prstGeom prst="rect">
            <a:avLst/>
          </a:prstGeom>
        </p:spPr>
      </p:pic>
    </p:spTree>
    <p:extLst>
      <p:ext uri="{BB962C8B-B14F-4D97-AF65-F5344CB8AC3E}">
        <p14:creationId xmlns:p14="http://schemas.microsoft.com/office/powerpoint/2010/main" val="1821035307"/>
      </p:ext>
    </p:extLst>
  </p:cSld>
  <p:clrMapOvr>
    <a:masterClrMapping/>
  </p:clrMapOvr>
  <mc:AlternateContent xmlns:mc="http://schemas.openxmlformats.org/markup-compatibility/2006" xmlns:p14="http://schemas.microsoft.com/office/powerpoint/2010/main">
    <mc:Choice Requires="p14">
      <p:transition spd="slow" advTm="7986">
        <p14:vortex dir="r"/>
      </p:transition>
    </mc:Choice>
    <mc:Fallback xmlns="">
      <p:transition spd="slow" advTm="7986">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7.7"/>
</p:tagLst>
</file>

<file path=ppt/tags/tag2.xml><?xml version="1.0" encoding="utf-8"?>
<p:tagLst xmlns:a="http://schemas.openxmlformats.org/drawingml/2006/main" xmlns:r="http://schemas.openxmlformats.org/officeDocument/2006/relationships" xmlns:p="http://schemas.openxmlformats.org/presentationml/2006/main">
  <p:tag name="TIMING" val="|1.1"/>
</p:tagLst>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466</TotalTime>
  <Words>2914</Words>
  <Application>Microsoft Office PowerPoint</Application>
  <PresentationFormat>Widescreen</PresentationFormat>
  <Paragraphs>191</Paragraphs>
  <Slides>37</Slides>
  <Notes>0</Notes>
  <HiddenSlides>0</HiddenSlides>
  <MMClips>8</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Algerian</vt:lpstr>
      <vt:lpstr>Arial</vt:lpstr>
      <vt:lpstr>Century Schoolbook</vt:lpstr>
      <vt:lpstr>Footlight MT Light</vt:lpstr>
      <vt:lpstr>Gill Sans MT</vt:lpstr>
      <vt:lpstr>Google Sans</vt:lpstr>
      <vt:lpstr>inherit</vt:lpstr>
      <vt:lpstr>roboto</vt:lpstr>
      <vt:lpstr>Söhne</vt:lpstr>
      <vt:lpstr>Wingdings 2</vt:lpstr>
      <vt:lpstr>View</vt:lpstr>
      <vt:lpstr>PowerPoint Presentation</vt:lpstr>
      <vt:lpstr>          Comprehensive Digital Marketing  Project Work  SUBMITTED BY : 1) KEERTHI MIDUTHURI 2) JAHNAVI KARRI 3) UJJWAL PRAKASH KOSIREDDY 4) P.V.S.S.NIVEDITA 5) CHIKKAM SWETHAHAR</vt:lpstr>
      <vt:lpstr> </vt:lpstr>
      <vt:lpstr>PowerPoint Presentation</vt:lpstr>
      <vt:lpstr> </vt:lpstr>
      <vt:lpstr>Part 1: Brand study, Competitor Analysis &amp; Buyer’s/Audience’s Persona</vt:lpstr>
      <vt:lpstr>PowerPoint Presentation</vt:lpstr>
      <vt:lpstr>Part 1: Brand study, Competitor Analysis &amp; Buyer’s/Audience’s Persona </vt:lpstr>
      <vt:lpstr>PowerPoint Presentation</vt:lpstr>
      <vt:lpstr>Part 2: SEO &amp; Keyword Research </vt:lpstr>
      <vt:lpstr>PowerPoint Presentation</vt:lpstr>
      <vt:lpstr>PowerPoint Presentation</vt:lpstr>
      <vt:lpstr>PowerPoint Presentation</vt:lpstr>
      <vt:lpstr>PowerPoint Presentation</vt:lpstr>
      <vt:lpstr>PowerPoint Presentation</vt:lpstr>
      <vt:lpstr>PowerPoint Presentation</vt:lpstr>
      <vt:lpstr>LET’S HAVE A INTERACTIVE QUIZZ</vt:lpstr>
      <vt:lpstr>Blog PAGE</vt:lpstr>
      <vt:lpstr>Blog [continuation]</vt:lpstr>
      <vt:lpstr>PowerPoint Presentation</vt:lpstr>
      <vt:lpstr>Part 3: Content Ideas and Marketing Strategies </vt:lpstr>
      <vt:lpstr>Part 3: Content Ideas and Marketing Strategies </vt:lpstr>
      <vt:lpstr>Part 3: Content Ideas and Marketing Strategies </vt:lpstr>
      <vt:lpstr>Part 3: Content Ideas and Marketing Strategies</vt:lpstr>
      <vt:lpstr>ADVERTISISNG GOALS </vt:lpstr>
      <vt:lpstr>PowerPoint Presentation</vt:lpstr>
      <vt:lpstr>Audience Targeting</vt:lpstr>
      <vt:lpstr>Part 4: Content Creation and Curation (Post creations, Designs/Video Editing, Ad Campaigns over Social Media and Email Ideation and Creation)  </vt:lpstr>
      <vt:lpstr>Part 4: Content Creation and Curation (Post creations, Designs/Video Editing, Ad Campaigns over Social Media and Email Ideation and Creation)  </vt:lpstr>
      <vt:lpstr>Part 4: Content Creation and Curation (Post creations, Designs/Video Editing, Ad Campaigns over Social Media and Email Ideation and Creation)  </vt:lpstr>
      <vt:lpstr>Part 4: Content Creation and Curation (Post creations, Designs/Video Editing, Ad Campaigns over Social Media and Email Ideation and Creation)  </vt:lpstr>
      <vt:lpstr>PowerPoint Presentation</vt:lpstr>
      <vt:lpstr>E m a I l  a d  c a m p a I g n - 1</vt:lpstr>
      <vt:lpstr>Email Ad Campaign 2  </vt:lpstr>
      <vt:lpstr>Part 4: Content Creation and Curation (Post creations, Designs/Video  Editing, Ad Campaigns over Social Media and Email Ideation and Creation)  </vt:lpstr>
      <vt:lpstr>Part 4: Content Creation and Curation (Post creations, Designs/Video  Editing, Ad Campaigns over Social Media and Email Ideation and Creation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 Marketing  Project Work </dc:title>
  <dc:creator>Keerthi miduthuri</dc:creator>
  <cp:lastModifiedBy>Keerthi miduthuri</cp:lastModifiedBy>
  <cp:revision>16</cp:revision>
  <dcterms:created xsi:type="dcterms:W3CDTF">2023-07-18T09:42:17Z</dcterms:created>
  <dcterms:modified xsi:type="dcterms:W3CDTF">2023-07-31T10:06:01Z</dcterms:modified>
</cp:coreProperties>
</file>